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Slab"/>
      <p:regular r:id="rId21"/>
      <p:bold r:id="rId22"/>
    </p:embeddedFon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Lisa</a:t>
            </a:r>
            <a:endParaRPr>
              <a:solidFill>
                <a:schemeClr val="dk1"/>
              </a:solidFill>
            </a:endParaRPr>
          </a:p>
          <a:p>
            <a:pPr indent="0" lvl="0" marL="0" rtl="0" algn="l">
              <a:spcBef>
                <a:spcPts val="0"/>
              </a:spcBef>
              <a:spcAft>
                <a:spcPts val="0"/>
              </a:spcAft>
              <a:buClr>
                <a:schemeClr val="dk1"/>
              </a:buClr>
              <a:buFont typeface="Arial"/>
              <a:buNone/>
            </a:pPr>
            <a:r>
              <a:rPr lang="en" sz="1300">
                <a:solidFill>
                  <a:schemeClr val="dk1"/>
                </a:solidFill>
                <a:latin typeface="Calibri"/>
                <a:ea typeface="Calibri"/>
                <a:cs typeface="Calibri"/>
                <a:sym typeface="Calibri"/>
              </a:rPr>
              <a:t>Hello, everyone. I’m Lisa and along with Liz, Shirley, Saron, Mara, &amp; Sumit, our group decided to study the demographics of human trafficking.</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Our presentation is pre-recorded for the sake of efficiency, but we will take questions live at the 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569d4ea5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569d4ea5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rPr>
              <a:t>43 seconds</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Labor Exploitation Findings:</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Overall, Domestic work represents the majority of categorized exploitation cases, followed by Construction with ~25%, and Manufacturing with ~10%.</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Central Asia and Eastern Europe labor exploitation is dominated by the construction industry. </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Domestic work dominant in South and East Asia, North Africa, and Latin America.</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Begging exploitation skews younger, age ranges below 18, and in Sub-Saharan Africa. Construction is the dominant industry for older age ranges.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Females overwhelming majority in Domestic Work, Males overwhelming majority in Construction.</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569d4ea5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569d4ea5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569d4ea5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569d4ea5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Script: Throughout the process of this project, we were met with a few limitations and difficulties. We found given the limited reporting from countries across the globe, it was hard to draw meaningful correlations between the frequency of human trafficking and the countries that it occurs within. In our data set, only 58 countries reported human trafficking cases out of the 195 countries there are in the world.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were given an additional two weeks, we would love to explore how human trafficking victims are rescued and recovered. We would also love to analyze which countries had the most effective anti-trafficking policies.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 GitLab: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 any difficulties that arose and how you dealt with them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 additional questions that came up and you didn’t have time to answer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would you have done if you had an additional two weeks?</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Actual correlation between frequency of human trafficking with some kind of country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Getting a larger data 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 universal system to report human trafficking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Didn’t cover rescue / recovery efforts for human trafficking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Which countries have effective anti-trafficking policies?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569d4ea5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569d4ea5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569d4ea5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569d4ea5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569d4ea5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569d4ea5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569d4ea5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569d4ea5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400">
                <a:solidFill>
                  <a:schemeClr val="dk1"/>
                </a:solidFill>
                <a:latin typeface="Calibri"/>
                <a:ea typeface="Calibri"/>
                <a:cs typeface="Calibri"/>
                <a:sym typeface="Calibri"/>
              </a:rPr>
              <a:t>Lisa</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400">
                <a:solidFill>
                  <a:schemeClr val="dk1"/>
                </a:solidFill>
                <a:latin typeface="Calibri"/>
                <a:ea typeface="Calibri"/>
                <a:cs typeface="Calibri"/>
                <a:sym typeface="Calibri"/>
              </a:rPr>
              <a:t>Script: Given that most of us live in the metro Atlanta area, we chose this topic because our Hartsfield-Jackson airport is known as one of the biggest hubs for human trafficking in the world.</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the US alone, there have been 11,500 human trafficking cases reported in 2019. Worldwide there are an estimated 20.8 million human trafficking victims, which contribute to a $150 billion dollar illegal global industry.</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With this in mind, the questions we want to explore are:</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How do people become trafficked? What keeps them trapped? What are the means in which they become trapped in this system?</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What are the source and destination countries in the global network of trafficking?</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which industries are trafficked persons most likely to be exploited?</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Do economic factors influence the likelihood of being trafficked?</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569d4ea5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569d4ea5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wanted to do our report on something that is globally relevant, and with the conspiracy theory coming out about Wayfair using furniture for human trafficking. We wanted to really dig down to identify who and how are people being trafficked. We built our idea based on the data set we found on Kaggle which led us to our main source which was CTdatacollaborative.org which is a data hub on human trafficking from organizations around the world. The site contains over one hundred and 8 thousand cases reported and data on hundred and sixty countries of exploitation.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also wanted to see if there was any correlation between poverty and trafficking. For that we used the data from data.Worldbank.org to look at the Countries GDP and governance.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Lastly, we also wanted to cover our bases on population density for the exploited countries. We imported the dataset from worldpopulationreview.com for population density for the year 2020.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569d4ea5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569d4ea5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As a group we reviewed the data selected from Kaggle.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During our exploration together we discussed any changes we needed to make (like replacing/reducing concatenated data) and how we wanted to represent what was  missing.</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Based on the information provided -99 was used to indicate missing data.</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Therefore  -99 was replaced with ‘unknown’  or 0 based on the column type.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To further help the analysis, country names and regions were merged into the data set for both citizenship country and exploit country.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After our data clean up, it became clear we had a significant amount of unknowns.</a:t>
            </a:r>
            <a:endParaRPr sz="11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569d4ea5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569d4ea5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SCRIPT:</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people become Trafficked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Recruiter relation varies based on age group</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Intimate Partner: highest count cases are seen for age group 9-17 and 18-20. With lowest cases reported of age 48+</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Recruitment by Friends: more cases are reported for age group 9-17 and 39-47</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people become Trafficked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Recruiter relation varies based on age group</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Intimate Partner: highest count cases are seen for age group 9-17 and 18-20. With lowest cases reported of age 48+</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Recruitment by Friends: more cases are reported for age group 9-17 and 39-47</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age group between 9-17 they are more likely to have a type of family relationship with their recruiter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Out of 39 Abduction cases reported,26 of those cases are for  age group 9-17.</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Recruitment Relationship Other suggest that there was no immediate relationship with the recruiter. This form of recruitment is most for age group 30-38.</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Another take away from this data, tells us that ages between 9-17 and 30-38 are more likely to be recruited for human trafficking. This could due to the type of exploitation that are common for this age group.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569d4ea5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569d4ea5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SCRIPT: </a:t>
            </a:r>
            <a:endParaRPr b="1">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What Keeps them Trapped: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wanted to know how Male and Females were control by their traffickers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To answer this question categorized the means control based on similarities: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Abused: we grouped data for Physical,Psychological,Sexual and Threats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Financial Control: we looked at the data for Debt Bondage, Restrict Financial Access, Excessive working hours, Earning Control.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for Withhold Essential: we looked at withhold of documents, neccesities, restrict medical care, control by using children.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Just looking at the graph, we can see that majority of the female cases were controlled through Abused with over 11 thousand cases reported while only around 3 thousand cases were reported for male.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male the high means of control was through Financial Control while the lowest means of control for male was psychoactive substance.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also added a little snippet of our code we used to group and create the categorized means of control. We grouped the df by gender and used the .sum() to add all the values in the columns and stored it into a variable. Then created a variable where we added all the sums values based on the appropriate category and then inserted the columns into the df.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569d4ea5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569d4ea5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SCRIPT: </a:t>
            </a:r>
            <a:endParaRPr b="1">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What Keeps them Trapped: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wanted to know how Male and Females were control by their traffickers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To answer this question categorized the means control based on similarities: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Abused: we grouped data for Physical,Psychological,Sexual and Threats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Financial Control: we looked at the data for Debt Bondage, Restrict Financial Access, Excessive working hours, Earning Control.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for Withhold Essential: we looked at withhold of documents, neccesities, restrict medical care, control by using children.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Just looking at the graph, we can see that majority of the female cases were controlled through Abused with over 11 thousand cases reported while only around 3 thousand cases were reported for male.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male the high means of control was through Financial Control while the lowest means of control for male was psychoactive substance.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also added a little snippet of our code we used to group and create the categorized means of control. We grouped the df by gender and used the .sum() to add all the values in the columns and stored it into a variable. Then created a variable where we added all the sums values based on the appropriate category and then inserted the columns into the df.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569d4ea5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569d4ea5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Clr>
                <a:schemeClr val="dk1"/>
              </a:buClr>
              <a:buSzPts val="1100"/>
              <a:buFont typeface="Arial"/>
              <a:buNone/>
            </a:pPr>
            <a:r>
              <a:rPr lang="en">
                <a:solidFill>
                  <a:schemeClr val="dk1"/>
                </a:solidFill>
              </a:rPr>
              <a:t>The majority of trafficking victims are brought to Europe and the Americas to be exploited. The top five countries that trafficking victims are being brought to are the United States, Ukraine, Republic of Moldova, the Russian Federation &amp; Indonesia.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569d4ea5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569d4ea5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 alternate way we used to show counts of cases was to display the values on maps.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Shown here are choropleth maps. Additional choropleth maps and heatmaps created via google maps are included in our jupyter notebooks and writeup.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oZnIVJjZbChqGW0Auo7o1XIukYHAQ_t5/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hyperlink" Target="http://drive.google.com/file/d/1tJYNSenFw0xgCFjOtCizF0TPbMGRJ1et/view"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hyperlink" Target="http://drive.google.com/file/d/1X4CYVesIW7oLwfLnQUM0xcAW4Yzfdd2A/view" TargetMode="Externa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8E4ItdHtWzHszhrQ1WEo5XxHCkCpxvyn/view" TargetMode="External"/><Relationship Id="rId4" Type="http://schemas.openxmlformats.org/officeDocument/2006/relationships/image" Target="../media/image1.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dNfvMWhDU38XXndoMmJRWtDXXl4owDdq/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orldpopulationreview.com/state-rankings/human-trafficking-statistics-by-state" TargetMode="External"/><Relationship Id="rId4" Type="http://schemas.openxmlformats.org/officeDocument/2006/relationships/hyperlink" Target="https://www.dhs.gov/sites/default/files/publications/20_0115_plcy_human-trafficking-forced-labor-child-exploit-strategy.pdf" TargetMode="External"/><Relationship Id="rId11" Type="http://schemas.openxmlformats.org/officeDocument/2006/relationships/image" Target="../media/image9.png"/><Relationship Id="rId10" Type="http://schemas.openxmlformats.org/officeDocument/2006/relationships/hyperlink" Target="https://worldpopulationreview.com/,%5B10" TargetMode="External"/><Relationship Id="rId9" Type="http://schemas.openxmlformats.org/officeDocument/2006/relationships/hyperlink" Target="https://www.ctdatacollaborative.org" TargetMode="External"/><Relationship Id="rId5" Type="http://schemas.openxmlformats.org/officeDocument/2006/relationships/hyperlink" Target="https://www.dhs.gov/sites/default/files/publications/4146_CombattingHumanTraffickingThroughSocialScience.pdf" TargetMode="External"/><Relationship Id="rId6" Type="http://schemas.openxmlformats.org/officeDocument/2006/relationships/hyperlink" Target="https://data.worldbank.org/,%5B10,2020" TargetMode="External"/><Relationship Id="rId7" Type="http://schemas.openxmlformats.org/officeDocument/2006/relationships/hyperlink" Target="https://worldpopulationreview.com/,%5B10" TargetMode="External"/><Relationship Id="rId8" Type="http://schemas.openxmlformats.org/officeDocument/2006/relationships/hyperlink" Target="https://worldpopulationreview.com/,%5B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Z5oyAnHU4j5rKmwNRyUh35Ddv9aFJt-H/view" TargetMode="External"/><Relationship Id="rId4" Type="http://schemas.openxmlformats.org/officeDocument/2006/relationships/image" Target="../media/image1.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woz0HHspWLZdbSGWc26KKv2K3eQiKFOR/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hyperlink" Target="http://drive.google.com/file/d/1_Pv9SWRvwJTmw-7fT04iUG7MpCsaHojN/view" TargetMode="External"/><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drive.google.com/file/d/1yopGsf-wWmK0JcyJ1WxV_5UGbM82QiFp/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hyperlink" Target="http://drive.google.com/file/d/1HS0ubx-YSkGzksQJb-MKET_rFXs4ioAi/view"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jpg"/><Relationship Id="rId5" Type="http://schemas.openxmlformats.org/officeDocument/2006/relationships/hyperlink" Target="http://drive.google.com/file/d/1ByJKB1zm-6n303-4vhmuv_A8mlwSusvd/view" TargetMode="External"/><Relationship Id="rId6" Type="http://schemas.openxmlformats.org/officeDocument/2006/relationships/image" Target="../media/image1.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drive.google.com/file/d/1Niy9P1vWe3iiQyPB0u3hL4UudOWpiCqJ/view" TargetMode="External"/><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hyperlink" Target="http://drive.google.com/file/d/1zZ4gTtAkle_PFFo5m6FtcPWkGV6sG9NW/view"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309013"/>
            <a:ext cx="4255500" cy="18729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1"/>
              </a:buClr>
              <a:buSzPts val="3200"/>
              <a:buFont typeface="Calibri"/>
              <a:buNone/>
            </a:pPr>
            <a:r>
              <a:rPr b="0" lang="en" sz="3200">
                <a:latin typeface="Roboto Slab"/>
                <a:ea typeface="Roboto Slab"/>
                <a:cs typeface="Roboto Slab"/>
                <a:sym typeface="Roboto Slab"/>
              </a:rPr>
              <a:t>Human Trafficking </a:t>
            </a:r>
            <a:br>
              <a:rPr b="0" lang="en" sz="3200">
                <a:latin typeface="Roboto Slab"/>
                <a:ea typeface="Roboto Slab"/>
                <a:cs typeface="Roboto Slab"/>
                <a:sym typeface="Roboto Slab"/>
              </a:rPr>
            </a:br>
            <a:r>
              <a:rPr b="0" lang="en" sz="3200">
                <a:latin typeface="Roboto Slab"/>
                <a:ea typeface="Roboto Slab"/>
                <a:cs typeface="Roboto Slab"/>
                <a:sym typeface="Roboto Slab"/>
              </a:rPr>
              <a:t>Data Analysis</a:t>
            </a:r>
            <a:endParaRPr>
              <a:latin typeface="Roboto Slab"/>
              <a:ea typeface="Roboto Slab"/>
              <a:cs typeface="Roboto Slab"/>
              <a:sym typeface="Roboto Slab"/>
            </a:endParaRPr>
          </a:p>
        </p:txBody>
      </p:sp>
      <p:sp>
        <p:nvSpPr>
          <p:cNvPr id="278" name="Google Shape;278;p13"/>
          <p:cNvSpPr txBox="1"/>
          <p:nvPr>
            <p:ph idx="1" type="subTitle"/>
          </p:nvPr>
        </p:nvSpPr>
        <p:spPr>
          <a:xfrm>
            <a:off x="824000" y="2986700"/>
            <a:ext cx="4255500" cy="18729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1400">
                <a:solidFill>
                  <a:srgbClr val="FFFFFF"/>
                </a:solidFill>
                <a:latin typeface="Roboto Slab"/>
                <a:ea typeface="Roboto Slab"/>
                <a:cs typeface="Roboto Slab"/>
                <a:sym typeface="Roboto Slab"/>
              </a:rPr>
              <a:t>Project 1: </a:t>
            </a:r>
            <a:endParaRPr sz="1100">
              <a:solidFill>
                <a:srgbClr val="FFFFFF"/>
              </a:solidFill>
              <a:latin typeface="Roboto Slab"/>
              <a:ea typeface="Roboto Slab"/>
              <a:cs typeface="Roboto Slab"/>
              <a:sym typeface="Roboto Slab"/>
            </a:endParaRPr>
          </a:p>
          <a:p>
            <a:pPr indent="0" lvl="0" marL="0" rtl="0" algn="l">
              <a:lnSpc>
                <a:spcPct val="70000"/>
              </a:lnSpc>
              <a:spcBef>
                <a:spcPts val="800"/>
              </a:spcBef>
              <a:spcAft>
                <a:spcPts val="0"/>
              </a:spcAft>
              <a:buNone/>
            </a:pPr>
            <a:r>
              <a:t/>
            </a:r>
            <a:endParaRPr sz="14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Elizabeth Harrison</a:t>
            </a:r>
            <a:endParaRPr sz="9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Lisa Jemmings</a:t>
            </a:r>
            <a:endParaRPr sz="12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Shirley Limburg</a:t>
            </a:r>
            <a:endParaRPr sz="9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Saron Raut</a:t>
            </a:r>
            <a:endParaRPr sz="9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Mara Schemel</a:t>
            </a:r>
            <a:endParaRPr sz="12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1200">
                <a:solidFill>
                  <a:srgbClr val="FFFFFF"/>
                </a:solidFill>
                <a:latin typeface="Roboto Slab"/>
                <a:ea typeface="Roboto Slab"/>
                <a:cs typeface="Roboto Slab"/>
                <a:sym typeface="Roboto Slab"/>
              </a:rPr>
              <a:t>Sumit Patel</a:t>
            </a:r>
            <a:endParaRPr sz="900">
              <a:solidFill>
                <a:srgbClr val="FFFFFF"/>
              </a:solidFill>
              <a:latin typeface="Roboto Slab"/>
              <a:ea typeface="Roboto Slab"/>
              <a:cs typeface="Roboto Slab"/>
              <a:sym typeface="Roboto Slab"/>
            </a:endParaRPr>
          </a:p>
          <a:p>
            <a:pPr indent="0" lvl="0" marL="0" rtl="0" algn="l">
              <a:lnSpc>
                <a:spcPct val="70000"/>
              </a:lnSpc>
              <a:spcBef>
                <a:spcPts val="800"/>
              </a:spcBef>
              <a:spcAft>
                <a:spcPts val="0"/>
              </a:spcAft>
              <a:buNone/>
            </a:pPr>
            <a:r>
              <a:t/>
            </a:r>
            <a:endParaRPr sz="1400">
              <a:solidFill>
                <a:srgbClr val="FFFFFF"/>
              </a:solidFill>
              <a:latin typeface="Calibri"/>
              <a:ea typeface="Calibri"/>
              <a:cs typeface="Calibri"/>
              <a:sym typeface="Calibri"/>
            </a:endParaRPr>
          </a:p>
          <a:p>
            <a:pPr indent="0" lvl="0" marL="0" rtl="0" algn="l">
              <a:lnSpc>
                <a:spcPct val="70000"/>
              </a:lnSpc>
              <a:spcBef>
                <a:spcPts val="800"/>
              </a:spcBef>
              <a:spcAft>
                <a:spcPts val="0"/>
              </a:spcAft>
              <a:buNone/>
            </a:pPr>
            <a:r>
              <a:t/>
            </a:r>
            <a:endParaRPr sz="14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cxnSp>
        <p:nvCxnSpPr>
          <p:cNvPr id="279" name="Google Shape;279;p13"/>
          <p:cNvCxnSpPr/>
          <p:nvPr/>
        </p:nvCxnSpPr>
        <p:spPr>
          <a:xfrm>
            <a:off x="902900" y="3368150"/>
            <a:ext cx="2057400" cy="2100"/>
          </a:xfrm>
          <a:prstGeom prst="straightConnector1">
            <a:avLst/>
          </a:prstGeom>
          <a:noFill/>
          <a:ln cap="flat" cmpd="sng" w="28575">
            <a:solidFill>
              <a:srgbClr val="FFFFFF"/>
            </a:solidFill>
            <a:prstDash val="solid"/>
            <a:round/>
            <a:headEnd len="med" w="med" type="none"/>
            <a:tailEnd len="med" w="med" type="none"/>
          </a:ln>
        </p:spPr>
      </p:cxnSp>
      <p:pic>
        <p:nvPicPr>
          <p:cNvPr id="280" name="Google Shape;280;p13" title="Title Slide.mp3">
            <a:hlinkClick r:id="rId3"/>
          </p:cNvPr>
          <p:cNvPicPr preferRelativeResize="0"/>
          <p:nvPr/>
        </p:nvPicPr>
        <p:blipFill>
          <a:blip r:embed="rId4">
            <a:alphaModFix/>
          </a:blip>
          <a:stretch>
            <a:fillRect/>
          </a:stretch>
        </p:blipFill>
        <p:spPr>
          <a:xfrm>
            <a:off x="0" y="46863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2"/>
          <p:cNvSpPr txBox="1"/>
          <p:nvPr>
            <p:ph type="title"/>
          </p:nvPr>
        </p:nvSpPr>
        <p:spPr>
          <a:xfrm>
            <a:off x="140625" y="141375"/>
            <a:ext cx="8903100" cy="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In Which Industries are Trafficked Persons Most Likely to be Exploited?</a:t>
            </a:r>
            <a:endParaRPr sz="2000">
              <a:solidFill>
                <a:schemeClr val="accent1"/>
              </a:solidFill>
            </a:endParaRPr>
          </a:p>
        </p:txBody>
      </p:sp>
      <p:pic>
        <p:nvPicPr>
          <p:cNvPr id="359" name="Google Shape;359;p22"/>
          <p:cNvPicPr preferRelativeResize="0"/>
          <p:nvPr/>
        </p:nvPicPr>
        <p:blipFill>
          <a:blip r:embed="rId3">
            <a:alphaModFix/>
          </a:blip>
          <a:stretch>
            <a:fillRect/>
          </a:stretch>
        </p:blipFill>
        <p:spPr>
          <a:xfrm>
            <a:off x="264450" y="1349925"/>
            <a:ext cx="4908542" cy="3034975"/>
          </a:xfrm>
          <a:prstGeom prst="rect">
            <a:avLst/>
          </a:prstGeom>
          <a:noFill/>
          <a:ln>
            <a:noFill/>
          </a:ln>
        </p:spPr>
      </p:pic>
      <p:pic>
        <p:nvPicPr>
          <p:cNvPr id="360" name="Google Shape;360;p22"/>
          <p:cNvPicPr preferRelativeResize="0"/>
          <p:nvPr/>
        </p:nvPicPr>
        <p:blipFill>
          <a:blip r:embed="rId4">
            <a:alphaModFix/>
          </a:blip>
          <a:stretch>
            <a:fillRect/>
          </a:stretch>
        </p:blipFill>
        <p:spPr>
          <a:xfrm>
            <a:off x="4825116" y="1349925"/>
            <a:ext cx="4166485" cy="2687726"/>
          </a:xfrm>
          <a:prstGeom prst="rect">
            <a:avLst/>
          </a:prstGeom>
          <a:noFill/>
          <a:ln>
            <a:noFill/>
          </a:ln>
        </p:spPr>
      </p:pic>
      <p:pic>
        <p:nvPicPr>
          <p:cNvPr id="361" name="Google Shape;361;p22" title="Labor Sector Slide.mp3">
            <a:hlinkClick r:id="rId5"/>
          </p:cNvPr>
          <p:cNvPicPr preferRelativeResize="0"/>
          <p:nvPr/>
        </p:nvPicPr>
        <p:blipFill>
          <a:blip r:embed="rId6">
            <a:alphaModFix/>
          </a:blip>
          <a:stretch>
            <a:fillRect/>
          </a:stretch>
        </p:blipFill>
        <p:spPr>
          <a:xfrm>
            <a:off x="0" y="4686300"/>
            <a:ext cx="457200" cy="457200"/>
          </a:xfrm>
          <a:prstGeom prst="rect">
            <a:avLst/>
          </a:prstGeom>
          <a:noFill/>
          <a:ln>
            <a:noFill/>
          </a:ln>
        </p:spPr>
      </p:pic>
      <p:sp>
        <p:nvSpPr>
          <p:cNvPr id="362" name="Google Shape;362;p22"/>
          <p:cNvSpPr txBox="1"/>
          <p:nvPr/>
        </p:nvSpPr>
        <p:spPr>
          <a:xfrm>
            <a:off x="601500" y="4486850"/>
            <a:ext cx="7941000" cy="405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Slab"/>
                <a:ea typeface="Roboto Slab"/>
                <a:cs typeface="Roboto Slab"/>
                <a:sym typeface="Roboto Slab"/>
              </a:rPr>
              <a:t>Domestic Work and Construction Industries are the Greatest Exploiters in Human Trafficking</a:t>
            </a:r>
            <a:endParaRPr b="1" sz="1300">
              <a:solidFill>
                <a:schemeClr val="accent1"/>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3"/>
          <p:cNvSpPr txBox="1"/>
          <p:nvPr>
            <p:ph type="title"/>
          </p:nvPr>
        </p:nvSpPr>
        <p:spPr>
          <a:xfrm>
            <a:off x="631950" y="41400"/>
            <a:ext cx="7138800" cy="5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Human Trafficking Can Happen Anywhere in the World</a:t>
            </a:r>
            <a:endParaRPr sz="2000">
              <a:solidFill>
                <a:schemeClr val="accent1"/>
              </a:solidFill>
            </a:endParaRPr>
          </a:p>
        </p:txBody>
      </p:sp>
      <p:pic>
        <p:nvPicPr>
          <p:cNvPr id="368" name="Google Shape;368;p23"/>
          <p:cNvPicPr preferRelativeResize="0"/>
          <p:nvPr/>
        </p:nvPicPr>
        <p:blipFill>
          <a:blip r:embed="rId3">
            <a:alphaModFix/>
          </a:blip>
          <a:stretch>
            <a:fillRect/>
          </a:stretch>
        </p:blipFill>
        <p:spPr>
          <a:xfrm>
            <a:off x="631950" y="746101"/>
            <a:ext cx="3257225" cy="2073473"/>
          </a:xfrm>
          <a:prstGeom prst="rect">
            <a:avLst/>
          </a:prstGeom>
          <a:noFill/>
          <a:ln>
            <a:noFill/>
          </a:ln>
        </p:spPr>
      </p:pic>
      <p:pic>
        <p:nvPicPr>
          <p:cNvPr id="369" name="Google Shape;369;p23"/>
          <p:cNvPicPr preferRelativeResize="0"/>
          <p:nvPr/>
        </p:nvPicPr>
        <p:blipFill>
          <a:blip r:embed="rId4">
            <a:alphaModFix/>
          </a:blip>
          <a:stretch>
            <a:fillRect/>
          </a:stretch>
        </p:blipFill>
        <p:spPr>
          <a:xfrm>
            <a:off x="4635300" y="752100"/>
            <a:ext cx="3359100" cy="2073475"/>
          </a:xfrm>
          <a:prstGeom prst="rect">
            <a:avLst/>
          </a:prstGeom>
          <a:noFill/>
          <a:ln>
            <a:noFill/>
          </a:ln>
        </p:spPr>
      </p:pic>
      <p:pic>
        <p:nvPicPr>
          <p:cNvPr id="370" name="Google Shape;370;p23"/>
          <p:cNvPicPr preferRelativeResize="0"/>
          <p:nvPr/>
        </p:nvPicPr>
        <p:blipFill>
          <a:blip r:embed="rId5">
            <a:alphaModFix/>
          </a:blip>
          <a:stretch>
            <a:fillRect/>
          </a:stretch>
        </p:blipFill>
        <p:spPr>
          <a:xfrm>
            <a:off x="631950" y="2895775"/>
            <a:ext cx="3257225" cy="2070150"/>
          </a:xfrm>
          <a:prstGeom prst="rect">
            <a:avLst/>
          </a:prstGeom>
          <a:noFill/>
          <a:ln>
            <a:noFill/>
          </a:ln>
        </p:spPr>
      </p:pic>
      <p:pic>
        <p:nvPicPr>
          <p:cNvPr id="371" name="Google Shape;371;p23"/>
          <p:cNvPicPr preferRelativeResize="0"/>
          <p:nvPr/>
        </p:nvPicPr>
        <p:blipFill>
          <a:blip r:embed="rId6">
            <a:alphaModFix/>
          </a:blip>
          <a:stretch>
            <a:fillRect/>
          </a:stretch>
        </p:blipFill>
        <p:spPr>
          <a:xfrm>
            <a:off x="4635300" y="2921375"/>
            <a:ext cx="3359100" cy="2070150"/>
          </a:xfrm>
          <a:prstGeom prst="rect">
            <a:avLst/>
          </a:prstGeom>
          <a:noFill/>
          <a:ln>
            <a:noFill/>
          </a:ln>
        </p:spPr>
      </p:pic>
      <p:sp>
        <p:nvSpPr>
          <p:cNvPr id="372" name="Google Shape;372;p23"/>
          <p:cNvSpPr txBox="1"/>
          <p:nvPr/>
        </p:nvSpPr>
        <p:spPr>
          <a:xfrm>
            <a:off x="953250" y="483050"/>
            <a:ext cx="6191400" cy="32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Roboto Slab"/>
                <a:ea typeface="Roboto Slab"/>
                <a:cs typeface="Roboto Slab"/>
                <a:sym typeface="Roboto Slab"/>
              </a:rPr>
              <a:t>Very Poor / No Correlation between Economic Factors Across Countries of Origin &amp; Cases</a:t>
            </a:r>
            <a:endParaRPr b="1" sz="1100">
              <a:solidFill>
                <a:schemeClr val="accent1"/>
              </a:solidFill>
              <a:latin typeface="Roboto Slab"/>
              <a:ea typeface="Roboto Slab"/>
              <a:cs typeface="Roboto Slab"/>
              <a:sym typeface="Roboto Slab"/>
            </a:endParaRPr>
          </a:p>
        </p:txBody>
      </p:sp>
      <p:pic>
        <p:nvPicPr>
          <p:cNvPr id="373" name="Google Shape;373;p23" title="Economic-factors.wav">
            <a:hlinkClick r:id="rId7"/>
          </p:cNvPr>
          <p:cNvPicPr preferRelativeResize="0"/>
          <p:nvPr/>
        </p:nvPicPr>
        <p:blipFill>
          <a:blip r:embed="rId8">
            <a:alphaModFix/>
          </a:blip>
          <a:stretch>
            <a:fillRect/>
          </a:stretch>
        </p:blipFill>
        <p:spPr>
          <a:xfrm>
            <a:off x="-1" y="4781100"/>
            <a:ext cx="362400" cy="36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1303800" y="598575"/>
            <a:ext cx="2034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Post Mortem</a:t>
            </a:r>
            <a:endParaRPr sz="2000">
              <a:solidFill>
                <a:schemeClr val="accent1"/>
              </a:solidFill>
            </a:endParaRPr>
          </a:p>
        </p:txBody>
      </p:sp>
      <p:sp>
        <p:nvSpPr>
          <p:cNvPr id="379" name="Google Shape;379;p24"/>
          <p:cNvSpPr txBox="1"/>
          <p:nvPr>
            <p:ph idx="1" type="body"/>
          </p:nvPr>
        </p:nvSpPr>
        <p:spPr>
          <a:xfrm>
            <a:off x="1075200" y="1641400"/>
            <a:ext cx="7030500" cy="2968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accent1"/>
              </a:buClr>
              <a:buSzPts val="1300"/>
              <a:buFont typeface="Roboto Slab"/>
              <a:buChar char="➢"/>
            </a:pPr>
            <a:r>
              <a:rPr b="1" lang="en">
                <a:solidFill>
                  <a:schemeClr val="accent1"/>
                </a:solidFill>
                <a:latin typeface="Roboto Slab"/>
                <a:ea typeface="Roboto Slab"/>
                <a:cs typeface="Roboto Slab"/>
                <a:sym typeface="Roboto Slab"/>
              </a:rPr>
              <a:t>Limitations / Difficulties</a:t>
            </a:r>
            <a:endParaRPr b="1">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Need for larger data set</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Finding real correlation</a:t>
            </a:r>
            <a:endParaRPr sz="1300">
              <a:solidFill>
                <a:schemeClr val="accent1"/>
              </a:solidFill>
              <a:latin typeface="Roboto Slab"/>
              <a:ea typeface="Roboto Slab"/>
              <a:cs typeface="Roboto Slab"/>
              <a:sym typeface="Roboto Slab"/>
            </a:endParaRPr>
          </a:p>
          <a:p>
            <a:pPr indent="-311150" lvl="0" marL="457200" rtl="0" algn="l">
              <a:lnSpc>
                <a:spcPct val="150000"/>
              </a:lnSpc>
              <a:spcBef>
                <a:spcPts val="0"/>
              </a:spcBef>
              <a:spcAft>
                <a:spcPts val="0"/>
              </a:spcAft>
              <a:buClr>
                <a:schemeClr val="accent1"/>
              </a:buClr>
              <a:buSzPts val="1300"/>
              <a:buFont typeface="Roboto Slab"/>
              <a:buChar char="➢"/>
            </a:pPr>
            <a:r>
              <a:rPr b="1" lang="en">
                <a:solidFill>
                  <a:schemeClr val="accent1"/>
                </a:solidFill>
                <a:latin typeface="Roboto Slab"/>
                <a:ea typeface="Roboto Slab"/>
                <a:cs typeface="Roboto Slab"/>
                <a:sym typeface="Roboto Slab"/>
              </a:rPr>
              <a:t>Time Constraints</a:t>
            </a:r>
            <a:endParaRPr b="1">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Rescue / Recovery efforts</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Countries with effective anti-trafficking policies</a:t>
            </a:r>
            <a:endParaRPr sz="400">
              <a:solidFill>
                <a:schemeClr val="accent1"/>
              </a:solidFill>
              <a:latin typeface="Roboto Slab"/>
              <a:ea typeface="Roboto Slab"/>
              <a:cs typeface="Roboto Slab"/>
              <a:sym typeface="Roboto Slab"/>
            </a:endParaRPr>
          </a:p>
        </p:txBody>
      </p:sp>
      <p:pic>
        <p:nvPicPr>
          <p:cNvPr id="380" name="Google Shape;380;p24" title="Capture Integration.mp3">
            <a:hlinkClick r:id="rId3"/>
          </p:cNvPr>
          <p:cNvPicPr preferRelativeResize="0"/>
          <p:nvPr/>
        </p:nvPicPr>
        <p:blipFill>
          <a:blip r:embed="rId4">
            <a:alphaModFix/>
          </a:blip>
          <a:stretch>
            <a:fillRect/>
          </a:stretch>
        </p:blipFill>
        <p:spPr>
          <a:xfrm>
            <a:off x="0" y="4686294"/>
            <a:ext cx="457200" cy="457200"/>
          </a:xfrm>
          <a:prstGeom prst="rect">
            <a:avLst/>
          </a:prstGeom>
          <a:noFill/>
          <a:ln>
            <a:noFill/>
          </a:ln>
        </p:spPr>
      </p:pic>
      <p:pic>
        <p:nvPicPr>
          <p:cNvPr id="381" name="Google Shape;381;p24"/>
          <p:cNvPicPr preferRelativeResize="0"/>
          <p:nvPr/>
        </p:nvPicPr>
        <p:blipFill>
          <a:blip r:embed="rId5">
            <a:alphaModFix/>
          </a:blip>
          <a:stretch>
            <a:fillRect/>
          </a:stretch>
        </p:blipFill>
        <p:spPr>
          <a:xfrm>
            <a:off x="6206851" y="1053975"/>
            <a:ext cx="2445699" cy="287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5"/>
          <p:cNvSpPr txBox="1"/>
          <p:nvPr>
            <p:ph type="title"/>
          </p:nvPr>
        </p:nvSpPr>
        <p:spPr>
          <a:xfrm>
            <a:off x="293025" y="299550"/>
            <a:ext cx="88509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We May Never Completely Know the True Extent of Human Trafficking</a:t>
            </a:r>
            <a:endParaRPr sz="2000">
              <a:solidFill>
                <a:schemeClr val="accent1"/>
              </a:solidFill>
            </a:endParaRPr>
          </a:p>
        </p:txBody>
      </p:sp>
      <p:sp>
        <p:nvSpPr>
          <p:cNvPr id="387" name="Google Shape;387;p25"/>
          <p:cNvSpPr txBox="1"/>
          <p:nvPr/>
        </p:nvSpPr>
        <p:spPr>
          <a:xfrm>
            <a:off x="2025675" y="1026275"/>
            <a:ext cx="4461900" cy="26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Font typeface="Arial"/>
              <a:buNone/>
            </a:pPr>
            <a:r>
              <a:rPr b="1" lang="en" sz="1500">
                <a:solidFill>
                  <a:schemeClr val="accent1"/>
                </a:solidFill>
                <a:latin typeface="Roboto Slab"/>
                <a:ea typeface="Roboto Slab"/>
                <a:cs typeface="Roboto Slab"/>
                <a:sym typeface="Roboto Slab"/>
              </a:rPr>
              <a:t>National Human Trafficking Hotline</a:t>
            </a:r>
            <a:endParaRPr b="1" sz="15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t/>
            </a:r>
            <a:endParaRPr sz="15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b="1" lang="en" u="sng">
                <a:solidFill>
                  <a:schemeClr val="accent1"/>
                </a:solidFill>
                <a:latin typeface="Roboto Slab"/>
                <a:ea typeface="Roboto Slab"/>
                <a:cs typeface="Roboto Slab"/>
                <a:sym typeface="Roboto Slab"/>
              </a:rPr>
              <a:t>Need help? United States:</a:t>
            </a:r>
            <a:endParaRPr b="1" sz="1100" u="sng">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lang="en">
                <a:solidFill>
                  <a:schemeClr val="accent1"/>
                </a:solidFill>
                <a:latin typeface="Roboto Slab"/>
                <a:ea typeface="Roboto Slab"/>
                <a:cs typeface="Roboto Slab"/>
                <a:sym typeface="Roboto Slab"/>
              </a:rPr>
              <a:t>1 (888) 373-7888</a:t>
            </a:r>
            <a:endParaRPr sz="11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b="1" lang="en">
                <a:solidFill>
                  <a:schemeClr val="accent1"/>
                </a:solidFill>
                <a:latin typeface="Roboto Slab"/>
                <a:ea typeface="Roboto Slab"/>
                <a:cs typeface="Roboto Slab"/>
                <a:sym typeface="Roboto Slab"/>
              </a:rPr>
              <a:t>SMS</a:t>
            </a:r>
            <a:r>
              <a:rPr lang="en">
                <a:solidFill>
                  <a:schemeClr val="accent1"/>
                </a:solidFill>
                <a:latin typeface="Roboto Slab"/>
                <a:ea typeface="Roboto Slab"/>
                <a:cs typeface="Roboto Slab"/>
                <a:sym typeface="Roboto Slab"/>
              </a:rPr>
              <a:t>: 233733 (Text "HELP" or "INFO")</a:t>
            </a:r>
            <a:endParaRPr sz="11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lang="en">
                <a:solidFill>
                  <a:schemeClr val="accent1"/>
                </a:solidFill>
                <a:latin typeface="Roboto Slab"/>
                <a:ea typeface="Roboto Slab"/>
                <a:cs typeface="Roboto Slab"/>
                <a:sym typeface="Roboto Slab"/>
              </a:rPr>
              <a:t>Hours: 24 hours, 7 days a week</a:t>
            </a:r>
            <a:endParaRPr sz="11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t/>
            </a:r>
            <a:endParaRPr>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b="1" lang="en">
                <a:solidFill>
                  <a:schemeClr val="accent1"/>
                </a:solidFill>
                <a:latin typeface="Roboto Slab"/>
                <a:ea typeface="Roboto Slab"/>
                <a:cs typeface="Roboto Slab"/>
                <a:sym typeface="Roboto Slab"/>
              </a:rPr>
              <a:t>Languages</a:t>
            </a:r>
            <a:r>
              <a:rPr lang="en">
                <a:solidFill>
                  <a:schemeClr val="accent1"/>
                </a:solidFill>
                <a:latin typeface="Roboto Slab"/>
                <a:ea typeface="Roboto Slab"/>
                <a:cs typeface="Roboto Slab"/>
                <a:sym typeface="Roboto Slab"/>
              </a:rPr>
              <a:t>: English, Spanish, and 200 more languages</a:t>
            </a:r>
            <a:endParaRPr sz="1100">
              <a:solidFill>
                <a:schemeClr val="accent1"/>
              </a:solidFill>
              <a:latin typeface="Roboto Slab"/>
              <a:ea typeface="Roboto Slab"/>
              <a:cs typeface="Roboto Slab"/>
              <a:sym typeface="Roboto Slab"/>
            </a:endParaRPr>
          </a:p>
          <a:p>
            <a:pPr indent="0" lvl="0" marL="0" rtl="0" algn="ctr">
              <a:lnSpc>
                <a:spcPct val="115000"/>
              </a:lnSpc>
              <a:spcBef>
                <a:spcPts val="0"/>
              </a:spcBef>
              <a:spcAft>
                <a:spcPts val="0"/>
              </a:spcAft>
              <a:buClr>
                <a:srgbClr val="000000"/>
              </a:buClr>
              <a:buFont typeface="Arial"/>
              <a:buNone/>
            </a:pPr>
            <a:r>
              <a:rPr b="1" lang="en">
                <a:solidFill>
                  <a:schemeClr val="accent1"/>
                </a:solidFill>
                <a:latin typeface="Roboto Slab"/>
                <a:ea typeface="Roboto Slab"/>
                <a:cs typeface="Roboto Slab"/>
                <a:sym typeface="Roboto Slab"/>
              </a:rPr>
              <a:t>Website</a:t>
            </a:r>
            <a:r>
              <a:rPr lang="en">
                <a:solidFill>
                  <a:schemeClr val="accent1"/>
                </a:solidFill>
                <a:latin typeface="Roboto Slab"/>
                <a:ea typeface="Roboto Slab"/>
                <a:cs typeface="Roboto Slab"/>
                <a:sym typeface="Roboto Slab"/>
              </a:rPr>
              <a:t>: humantraffickinghotline.org  </a:t>
            </a:r>
            <a:endParaRPr>
              <a:solidFill>
                <a:schemeClr val="accent1"/>
              </a:solidFill>
              <a:latin typeface="Roboto Slab"/>
              <a:ea typeface="Roboto Slab"/>
              <a:cs typeface="Roboto Slab"/>
              <a:sym typeface="Roboto Slab"/>
            </a:endParaRPr>
          </a:p>
        </p:txBody>
      </p:sp>
      <p:sp>
        <p:nvSpPr>
          <p:cNvPr id="388" name="Google Shape;388;p25"/>
          <p:cNvSpPr/>
          <p:nvPr/>
        </p:nvSpPr>
        <p:spPr>
          <a:xfrm>
            <a:off x="725275" y="3855775"/>
            <a:ext cx="8259300" cy="1253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lnSpc>
                <a:spcPct val="115000"/>
              </a:lnSpc>
              <a:spcBef>
                <a:spcPts val="0"/>
              </a:spcBef>
              <a:spcAft>
                <a:spcPts val="0"/>
              </a:spcAft>
              <a:buNone/>
            </a:pPr>
            <a:r>
              <a:t/>
            </a:r>
            <a:endParaRPr sz="1100">
              <a:solidFill>
                <a:schemeClr val="accent1"/>
              </a:solidFill>
              <a:latin typeface="Roboto Slab"/>
              <a:ea typeface="Roboto Slab"/>
              <a:cs typeface="Roboto Slab"/>
              <a:sym typeface="Roboto Slab"/>
            </a:endParaRPr>
          </a:p>
          <a:p>
            <a:pPr indent="0" lvl="0" marL="0" marR="0" rtl="0" algn="r">
              <a:lnSpc>
                <a:spcPct val="115000"/>
              </a:lnSpc>
              <a:spcBef>
                <a:spcPts val="0"/>
              </a:spcBef>
              <a:spcAft>
                <a:spcPts val="0"/>
              </a:spcAft>
              <a:buNone/>
            </a:pPr>
            <a:r>
              <a:rPr lang="en" sz="1100">
                <a:solidFill>
                  <a:schemeClr val="accent1"/>
                </a:solidFill>
                <a:latin typeface="Roboto Slab"/>
                <a:ea typeface="Roboto Slab"/>
                <a:cs typeface="Roboto Slab"/>
                <a:sym typeface="Roboto Slab"/>
              </a:rPr>
              <a:t>“Human trafficking is a heinous crime happening all around us. The victims—30% of which are children—are subject to forced labour, sexual exploitation and other forms of abuse. We must do more to bring criminals to justice, and help victims rebuild their lives. “</a:t>
            </a:r>
            <a:br>
              <a:rPr lang="en" sz="1100">
                <a:solidFill>
                  <a:schemeClr val="accent1"/>
                </a:solidFill>
                <a:latin typeface="Roboto Slab"/>
                <a:ea typeface="Roboto Slab"/>
                <a:cs typeface="Roboto Slab"/>
                <a:sym typeface="Roboto Slab"/>
              </a:rPr>
            </a:br>
            <a:br>
              <a:rPr lang="en" sz="1100">
                <a:solidFill>
                  <a:schemeClr val="accent1"/>
                </a:solidFill>
                <a:latin typeface="Roboto Slab"/>
                <a:ea typeface="Roboto Slab"/>
                <a:cs typeface="Roboto Slab"/>
                <a:sym typeface="Roboto Slab"/>
              </a:rPr>
            </a:br>
            <a:r>
              <a:rPr lang="en" sz="1100">
                <a:solidFill>
                  <a:schemeClr val="accent1"/>
                </a:solidFill>
                <a:latin typeface="Roboto Slab"/>
                <a:ea typeface="Roboto Slab"/>
                <a:cs typeface="Roboto Slab"/>
                <a:sym typeface="Roboto Slab"/>
              </a:rPr>
              <a:t>António Guterres</a:t>
            </a:r>
            <a:endParaRPr sz="1100">
              <a:solidFill>
                <a:schemeClr val="accent1"/>
              </a:solidFill>
              <a:latin typeface="Roboto Slab"/>
              <a:ea typeface="Roboto Slab"/>
              <a:cs typeface="Roboto Slab"/>
              <a:sym typeface="Roboto Slab"/>
            </a:endParaRPr>
          </a:p>
          <a:p>
            <a:pPr indent="0" lvl="0" marL="0" marR="0" rtl="0" algn="r">
              <a:lnSpc>
                <a:spcPct val="115000"/>
              </a:lnSpc>
              <a:spcBef>
                <a:spcPts val="0"/>
              </a:spcBef>
              <a:spcAft>
                <a:spcPts val="0"/>
              </a:spcAft>
              <a:buNone/>
            </a:pPr>
            <a:r>
              <a:rPr lang="en" sz="1100">
                <a:solidFill>
                  <a:schemeClr val="accent1"/>
                </a:solidFill>
                <a:latin typeface="Roboto Slab"/>
                <a:ea typeface="Roboto Slab"/>
                <a:cs typeface="Roboto Slab"/>
                <a:sym typeface="Roboto Slab"/>
              </a:rPr>
              <a:t>Secretary General of the United Nations</a:t>
            </a:r>
            <a:endParaRPr sz="1100">
              <a:solidFill>
                <a:schemeClr val="accent1"/>
              </a:solidFill>
              <a:latin typeface="Roboto Slab"/>
              <a:ea typeface="Roboto Slab"/>
              <a:cs typeface="Roboto Slab"/>
              <a:sym typeface="Roboto Slab"/>
            </a:endParaRPr>
          </a:p>
          <a:p>
            <a:pPr indent="0" lvl="0" marL="0" marR="0" rtl="0" algn="r">
              <a:lnSpc>
                <a:spcPct val="115000"/>
              </a:lnSpc>
              <a:spcBef>
                <a:spcPts val="0"/>
              </a:spcBef>
              <a:spcAft>
                <a:spcPts val="0"/>
              </a:spcAft>
              <a:buNone/>
            </a:pPr>
            <a:r>
              <a:t/>
            </a:r>
            <a:endParaRPr sz="1100">
              <a:solidFill>
                <a:schemeClr val="accent1"/>
              </a:solidFill>
              <a:latin typeface="Roboto Slab"/>
              <a:ea typeface="Roboto Slab"/>
              <a:cs typeface="Roboto Slab"/>
              <a:sym typeface="Roboto Slab"/>
            </a:endParaRPr>
          </a:p>
        </p:txBody>
      </p:sp>
      <p:pic>
        <p:nvPicPr>
          <p:cNvPr id="389" name="Google Shape;389;p25" title="ClosingSlide.wav">
            <a:hlinkClick r:id="rId3"/>
          </p:cNvPr>
          <p:cNvPicPr preferRelativeResize="0"/>
          <p:nvPr/>
        </p:nvPicPr>
        <p:blipFill>
          <a:blip r:embed="rId4">
            <a:alphaModFix/>
          </a:blip>
          <a:stretch>
            <a:fillRect/>
          </a:stretch>
        </p:blipFill>
        <p:spPr>
          <a:xfrm>
            <a:off x="0" y="4686294"/>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Q&amp;A</a:t>
            </a:r>
            <a:endParaRPr sz="3000">
              <a:solidFill>
                <a:schemeClr val="accent1"/>
              </a:solidFill>
            </a:endParaRPr>
          </a:p>
        </p:txBody>
      </p:sp>
      <p:pic>
        <p:nvPicPr>
          <p:cNvPr id="395" name="Google Shape;395;p26"/>
          <p:cNvPicPr preferRelativeResize="0"/>
          <p:nvPr/>
        </p:nvPicPr>
        <p:blipFill>
          <a:blip r:embed="rId3">
            <a:alphaModFix/>
          </a:blip>
          <a:stretch>
            <a:fillRect/>
          </a:stretch>
        </p:blipFill>
        <p:spPr>
          <a:xfrm>
            <a:off x="2744525" y="1139675"/>
            <a:ext cx="3654950" cy="365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7"/>
          <p:cNvSpPr txBox="1"/>
          <p:nvPr>
            <p:ph type="title"/>
          </p:nvPr>
        </p:nvSpPr>
        <p:spPr>
          <a:xfrm>
            <a:off x="160800" y="141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accent1"/>
                </a:solidFill>
              </a:rPr>
              <a:t>Resources</a:t>
            </a:r>
            <a:endParaRPr sz="2600">
              <a:solidFill>
                <a:schemeClr val="accent1"/>
              </a:solidFill>
            </a:endParaRPr>
          </a:p>
        </p:txBody>
      </p:sp>
      <p:sp>
        <p:nvSpPr>
          <p:cNvPr id="401" name="Google Shape;401;p27"/>
          <p:cNvSpPr txBox="1"/>
          <p:nvPr>
            <p:ph idx="1" type="body"/>
          </p:nvPr>
        </p:nvSpPr>
        <p:spPr>
          <a:xfrm>
            <a:off x="1303800" y="694650"/>
            <a:ext cx="7030500" cy="2177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3">
                  <a:extLst>
                    <a:ext uri="{A12FA001-AC4F-418D-AE19-62706E023703}">
                      <ahyp:hlinkClr val="tx"/>
                    </a:ext>
                  </a:extLst>
                </a:hlinkClick>
              </a:rPr>
              <a:t>https://worldpopulationreview.com/state-rankings/human-trafficking-statistics-by-state</a:t>
            </a:r>
            <a:endParaRPr sz="1000">
              <a:solidFill>
                <a:srgbClr val="0000FF"/>
              </a:solidFill>
              <a:latin typeface="Roboto Slab"/>
              <a:ea typeface="Roboto Slab"/>
              <a:cs typeface="Roboto Slab"/>
              <a:sym typeface="Roboto Slab"/>
            </a:endParaRPr>
          </a:p>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4">
                  <a:extLst>
                    <a:ext uri="{A12FA001-AC4F-418D-AE19-62706E023703}">
                      <ahyp:hlinkClr val="tx"/>
                    </a:ext>
                  </a:extLst>
                </a:hlinkClick>
              </a:rPr>
              <a:t>https://www.dhs.gov/sites/default/files/publications/20_0115_plcy_human-trafficking-forced-labor-child-exploit-strategy.pdf</a:t>
            </a:r>
            <a:r>
              <a:rPr lang="en" sz="1000">
                <a:solidFill>
                  <a:srgbClr val="0000FF"/>
                </a:solidFill>
                <a:latin typeface="Roboto Slab"/>
                <a:ea typeface="Roboto Slab"/>
                <a:cs typeface="Roboto Slab"/>
                <a:sym typeface="Roboto Slab"/>
              </a:rPr>
              <a:t> </a:t>
            </a:r>
            <a:endParaRPr sz="1000">
              <a:solidFill>
                <a:srgbClr val="0000FF"/>
              </a:solidFill>
              <a:latin typeface="Roboto Slab"/>
              <a:ea typeface="Roboto Slab"/>
              <a:cs typeface="Roboto Slab"/>
              <a:sym typeface="Roboto Slab"/>
            </a:endParaRPr>
          </a:p>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5">
                  <a:extLst>
                    <a:ext uri="{A12FA001-AC4F-418D-AE19-62706E023703}">
                      <ahyp:hlinkClr val="tx"/>
                    </a:ext>
                  </a:extLst>
                </a:hlinkClick>
              </a:rPr>
              <a:t>https://www.dhs.gov/sites/default/files/publications/4146_CombattingHumanTraffickingThroughSocialScience.pdf</a:t>
            </a:r>
            <a:endParaRPr sz="1000">
              <a:solidFill>
                <a:srgbClr val="0000FF"/>
              </a:solidFill>
              <a:latin typeface="Roboto Slab"/>
              <a:ea typeface="Roboto Slab"/>
              <a:cs typeface="Roboto Slab"/>
              <a:sym typeface="Roboto Slab"/>
            </a:endParaRPr>
          </a:p>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6">
                  <a:extLst>
                    <a:ext uri="{A12FA001-AC4F-418D-AE19-62706E023703}">
                      <ahyp:hlinkClr val="tx"/>
                    </a:ext>
                  </a:extLst>
                </a:hlinkClick>
              </a:rPr>
              <a:t>https://data.worldbank.org/,[10,2020</a:t>
            </a:r>
            <a:r>
              <a:rPr lang="en" sz="1000">
                <a:solidFill>
                  <a:srgbClr val="0000FF"/>
                </a:solidFill>
                <a:latin typeface="Roboto Slab"/>
                <a:ea typeface="Roboto Slab"/>
                <a:cs typeface="Roboto Slab"/>
                <a:sym typeface="Roboto Slab"/>
              </a:rPr>
              <a:t>]</a:t>
            </a:r>
            <a:endParaRPr sz="1000">
              <a:solidFill>
                <a:srgbClr val="0000FF"/>
              </a:solidFill>
              <a:latin typeface="Roboto Slab"/>
              <a:ea typeface="Roboto Slab"/>
              <a:cs typeface="Roboto Slab"/>
              <a:sym typeface="Roboto Slab"/>
            </a:endParaRPr>
          </a:p>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7">
                  <a:extLst>
                    <a:ext uri="{A12FA001-AC4F-418D-AE19-62706E023703}">
                      <ahyp:hlinkClr val="tx"/>
                    </a:ext>
                  </a:extLst>
                </a:hlinkClick>
              </a:rPr>
              <a:t>https://worldpopulationreview.com/</a:t>
            </a:r>
            <a:r>
              <a:rPr lang="en" sz="1000">
                <a:solidFill>
                  <a:srgbClr val="0000FF"/>
                </a:solidFill>
                <a:uFill>
                  <a:noFill/>
                </a:uFill>
                <a:latin typeface="Roboto Slab"/>
                <a:ea typeface="Roboto Slab"/>
                <a:cs typeface="Roboto Slab"/>
                <a:sym typeface="Roboto Slab"/>
                <a:hlinkClick r:id="rId8">
                  <a:extLst>
                    <a:ext uri="{A12FA001-AC4F-418D-AE19-62706E023703}">
                      <ahyp:hlinkClr val="tx"/>
                    </a:ext>
                  </a:extLst>
                </a:hlinkClick>
              </a:rPr>
              <a:t> [10</a:t>
            </a:r>
            <a:r>
              <a:rPr lang="en" sz="1000">
                <a:solidFill>
                  <a:srgbClr val="0000FF"/>
                </a:solidFill>
                <a:latin typeface="Roboto Slab"/>
                <a:ea typeface="Roboto Slab"/>
                <a:cs typeface="Roboto Slab"/>
                <a:sym typeface="Roboto Slab"/>
              </a:rPr>
              <a:t>, 2020]</a:t>
            </a:r>
            <a:endParaRPr sz="1000">
              <a:solidFill>
                <a:srgbClr val="0000FF"/>
              </a:solidFill>
              <a:latin typeface="Roboto Slab"/>
              <a:ea typeface="Roboto Slab"/>
              <a:cs typeface="Roboto Slab"/>
              <a:sym typeface="Roboto Slab"/>
            </a:endParaRPr>
          </a:p>
          <a:p>
            <a:pPr indent="-292100" lvl="0" marL="457200" rtl="0" algn="l">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9">
                  <a:extLst>
                    <a:ext uri="{A12FA001-AC4F-418D-AE19-62706E023703}">
                      <ahyp:hlinkClr val="tx"/>
                    </a:ext>
                  </a:extLst>
                </a:hlinkClick>
              </a:rPr>
              <a:t>https://www.ctdatacollaborative.org</a:t>
            </a:r>
            <a:r>
              <a:rPr lang="en" sz="1000">
                <a:solidFill>
                  <a:srgbClr val="0000FF"/>
                </a:solidFill>
                <a:latin typeface="Roboto Slab"/>
                <a:ea typeface="Roboto Slab"/>
                <a:cs typeface="Roboto Slab"/>
                <a:sym typeface="Roboto Slab"/>
              </a:rPr>
              <a:t> </a:t>
            </a:r>
            <a:r>
              <a:rPr lang="en" sz="1000">
                <a:solidFill>
                  <a:srgbClr val="0000FF"/>
                </a:solidFill>
                <a:uFill>
                  <a:noFill/>
                </a:uFill>
                <a:latin typeface="Roboto Slab"/>
                <a:ea typeface="Roboto Slab"/>
                <a:cs typeface="Roboto Slab"/>
                <a:sym typeface="Roboto Slab"/>
                <a:hlinkClick r:id="rId10">
                  <a:extLst>
                    <a:ext uri="{A12FA001-AC4F-418D-AE19-62706E023703}">
                      <ahyp:hlinkClr val="tx"/>
                    </a:ext>
                  </a:extLst>
                </a:hlinkClick>
              </a:rPr>
              <a:t> [10</a:t>
            </a:r>
            <a:r>
              <a:rPr lang="en" sz="1000">
                <a:solidFill>
                  <a:srgbClr val="0000FF"/>
                </a:solidFill>
                <a:latin typeface="Roboto Slab"/>
                <a:ea typeface="Roboto Slab"/>
                <a:cs typeface="Roboto Slab"/>
                <a:sym typeface="Roboto Slab"/>
              </a:rPr>
              <a:t>, 2020]</a:t>
            </a:r>
            <a:endParaRPr sz="1000">
              <a:solidFill>
                <a:srgbClr val="0000FF"/>
              </a:solidFill>
              <a:latin typeface="Roboto Slab"/>
              <a:ea typeface="Roboto Slab"/>
              <a:cs typeface="Roboto Slab"/>
              <a:sym typeface="Roboto Slab"/>
            </a:endParaRPr>
          </a:p>
        </p:txBody>
      </p:sp>
      <p:pic>
        <p:nvPicPr>
          <p:cNvPr id="402" name="Google Shape;402;p27"/>
          <p:cNvPicPr preferRelativeResize="0"/>
          <p:nvPr/>
        </p:nvPicPr>
        <p:blipFill rotWithShape="1">
          <a:blip r:embed="rId11">
            <a:alphaModFix/>
          </a:blip>
          <a:srcRect b="0" l="0" r="0" t="49974"/>
          <a:stretch/>
        </p:blipFill>
        <p:spPr>
          <a:xfrm>
            <a:off x="4995429" y="2796150"/>
            <a:ext cx="3691370" cy="2301649"/>
          </a:xfrm>
          <a:prstGeom prst="rect">
            <a:avLst/>
          </a:prstGeom>
          <a:noFill/>
          <a:ln>
            <a:noFill/>
          </a:ln>
        </p:spPr>
      </p:pic>
      <p:pic>
        <p:nvPicPr>
          <p:cNvPr id="403" name="Google Shape;403;p27"/>
          <p:cNvPicPr preferRelativeResize="0"/>
          <p:nvPr/>
        </p:nvPicPr>
        <p:blipFill rotWithShape="1">
          <a:blip r:embed="rId11">
            <a:alphaModFix/>
          </a:blip>
          <a:srcRect b="50990" l="2353" r="0" t="0"/>
          <a:stretch/>
        </p:blipFill>
        <p:spPr>
          <a:xfrm>
            <a:off x="379850" y="2793200"/>
            <a:ext cx="3679275" cy="2301649"/>
          </a:xfrm>
          <a:prstGeom prst="rect">
            <a:avLst/>
          </a:prstGeom>
          <a:noFill/>
          <a:ln>
            <a:noFill/>
          </a:ln>
        </p:spPr>
      </p:pic>
      <p:sp>
        <p:nvSpPr>
          <p:cNvPr id="404" name="Google Shape;404;p27"/>
          <p:cNvSpPr txBox="1"/>
          <p:nvPr/>
        </p:nvSpPr>
        <p:spPr>
          <a:xfrm>
            <a:off x="5269850" y="2448450"/>
            <a:ext cx="3239400" cy="271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Slab"/>
                <a:ea typeface="Roboto Slab"/>
                <a:cs typeface="Roboto Slab"/>
                <a:sym typeface="Roboto Slab"/>
              </a:rPr>
              <a:t>U.S. Department of Homeland Security</a:t>
            </a:r>
            <a:endParaRPr b="1" sz="1300">
              <a:solidFill>
                <a:schemeClr val="accent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nvSpPr>
        <p:spPr>
          <a:xfrm>
            <a:off x="1407450" y="35959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2000">
                <a:solidFill>
                  <a:schemeClr val="accent1"/>
                </a:solidFill>
                <a:latin typeface="Roboto Slab"/>
                <a:ea typeface="Roboto Slab"/>
                <a:cs typeface="Roboto Slab"/>
                <a:sym typeface="Roboto Slab"/>
              </a:rPr>
              <a:t>Fight the Plague of Human Trafficking</a:t>
            </a:r>
            <a:endParaRPr b="1" sz="2000">
              <a:solidFill>
                <a:schemeClr val="accent1"/>
              </a:solidFill>
              <a:latin typeface="Roboto Slab"/>
              <a:ea typeface="Roboto Slab"/>
              <a:cs typeface="Roboto Slab"/>
              <a:sym typeface="Roboto Slab"/>
            </a:endParaRPr>
          </a:p>
        </p:txBody>
      </p:sp>
      <p:sp>
        <p:nvSpPr>
          <p:cNvPr id="286" name="Google Shape;286;p14"/>
          <p:cNvSpPr txBox="1"/>
          <p:nvPr/>
        </p:nvSpPr>
        <p:spPr>
          <a:xfrm>
            <a:off x="1267350" y="1432600"/>
            <a:ext cx="8895300" cy="3365400"/>
          </a:xfrm>
          <a:prstGeom prst="rect">
            <a:avLst/>
          </a:prstGeom>
          <a:noFill/>
          <a:ln>
            <a:noFill/>
          </a:ln>
        </p:spPr>
        <p:txBody>
          <a:bodyPr anchorCtr="0" anchor="t" bIns="34275" lIns="68575" spcFirstLastPara="1" rIns="68575" wrap="square" tIns="34275">
            <a:noAutofit/>
          </a:bodyPr>
          <a:lstStyle/>
          <a:p>
            <a:pPr indent="-311150" lvl="0" marL="4572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Atlanta Hartsfield-Jackson Airport</a:t>
            </a:r>
            <a:endParaRPr sz="1300">
              <a:solidFill>
                <a:schemeClr val="accent1"/>
              </a:solidFill>
              <a:latin typeface="Roboto Slab"/>
              <a:ea typeface="Roboto Slab"/>
              <a:cs typeface="Roboto Slab"/>
              <a:sym typeface="Roboto Slab"/>
            </a:endParaRPr>
          </a:p>
          <a:p>
            <a:pPr indent="-311150" lvl="0" marL="4572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U.S. 2019 Human Trafficking: ~11,500 Cases</a:t>
            </a:r>
            <a:endParaRPr sz="1300">
              <a:solidFill>
                <a:schemeClr val="accent1"/>
              </a:solidFill>
              <a:latin typeface="Roboto Slab"/>
              <a:ea typeface="Roboto Slab"/>
              <a:cs typeface="Roboto Slab"/>
              <a:sym typeface="Roboto Slab"/>
            </a:endParaRPr>
          </a:p>
          <a:p>
            <a:pPr indent="-311150" lvl="0" marL="4572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Global Human Trafficking: ~20.8 Million Cases</a:t>
            </a:r>
            <a:endParaRPr sz="1300">
              <a:solidFill>
                <a:schemeClr val="accent1"/>
              </a:solidFill>
              <a:latin typeface="Roboto Slab"/>
              <a:ea typeface="Roboto Slab"/>
              <a:cs typeface="Roboto Slab"/>
              <a:sym typeface="Roboto Slab"/>
            </a:endParaRPr>
          </a:p>
          <a:p>
            <a:pPr indent="-311150" lvl="1" marL="9144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$150 Billion Illegal Global Industry</a:t>
            </a:r>
            <a:br>
              <a:rPr lang="en" sz="1300">
                <a:solidFill>
                  <a:schemeClr val="accent1"/>
                </a:solidFill>
                <a:latin typeface="Roboto Slab"/>
                <a:ea typeface="Roboto Slab"/>
                <a:cs typeface="Roboto Slab"/>
                <a:sym typeface="Roboto Slab"/>
              </a:rPr>
            </a:br>
            <a:endParaRPr sz="1300">
              <a:solidFill>
                <a:schemeClr val="accent1"/>
              </a:solidFill>
              <a:latin typeface="Roboto Slab"/>
              <a:ea typeface="Roboto Slab"/>
              <a:cs typeface="Roboto Slab"/>
              <a:sym typeface="Roboto Slab"/>
            </a:endParaRPr>
          </a:p>
          <a:p>
            <a:pPr indent="-311150" lvl="0" marL="4572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Research Questions:</a:t>
            </a:r>
            <a:endParaRPr sz="1300">
              <a:solidFill>
                <a:schemeClr val="accent1"/>
              </a:solidFill>
              <a:latin typeface="Roboto Slab"/>
              <a:ea typeface="Roboto Slab"/>
              <a:cs typeface="Roboto Slab"/>
              <a:sym typeface="Roboto Slab"/>
            </a:endParaRPr>
          </a:p>
          <a:p>
            <a:pPr indent="-311150" lvl="1" marL="9144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How do people become trafficked? What keeps them trapped?</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What are the source and destination countries for human trafficking?</a:t>
            </a:r>
            <a:endParaRPr sz="1300">
              <a:solidFill>
                <a:schemeClr val="accent1"/>
              </a:solidFill>
              <a:latin typeface="Roboto Slab"/>
              <a:ea typeface="Roboto Slab"/>
              <a:cs typeface="Roboto Slab"/>
              <a:sym typeface="Roboto Slab"/>
            </a:endParaRPr>
          </a:p>
          <a:p>
            <a:pPr indent="-311150" lvl="1" marL="9144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In which industries are trafficked persons most likely to be exploited?</a:t>
            </a:r>
            <a:endParaRPr sz="1300">
              <a:solidFill>
                <a:schemeClr val="accent1"/>
              </a:solidFill>
              <a:latin typeface="Roboto Slab"/>
              <a:ea typeface="Roboto Slab"/>
              <a:cs typeface="Roboto Slab"/>
              <a:sym typeface="Roboto Slab"/>
            </a:endParaRPr>
          </a:p>
          <a:p>
            <a:pPr indent="-311150" lvl="1" marL="914400" marR="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Do economic factors influence the likelihood of being trafficked?</a:t>
            </a:r>
            <a:endParaRPr sz="1300">
              <a:solidFill>
                <a:schemeClr val="accent1"/>
              </a:solidFill>
              <a:latin typeface="Roboto Slab"/>
              <a:ea typeface="Roboto Slab"/>
              <a:cs typeface="Roboto Slab"/>
              <a:sym typeface="Roboto Slab"/>
            </a:endParaRPr>
          </a:p>
          <a:p>
            <a:pPr indent="0" lvl="0" marL="457200" marR="0" rtl="0" algn="l">
              <a:lnSpc>
                <a:spcPct val="150000"/>
              </a:lnSpc>
              <a:spcBef>
                <a:spcPts val="0"/>
              </a:spcBef>
              <a:spcAft>
                <a:spcPts val="0"/>
              </a:spcAft>
              <a:buNone/>
            </a:pPr>
            <a:r>
              <a:t/>
            </a:r>
            <a:endParaRPr sz="1100">
              <a:solidFill>
                <a:schemeClr val="accent1"/>
              </a:solidFill>
              <a:latin typeface="Calibri"/>
              <a:ea typeface="Calibri"/>
              <a:cs typeface="Calibri"/>
              <a:sym typeface="Calibri"/>
            </a:endParaRPr>
          </a:p>
          <a:p>
            <a:pPr indent="-127000" lvl="0" marL="215900" marR="0" rtl="0" algn="l">
              <a:lnSpc>
                <a:spcPct val="150000"/>
              </a:lnSpc>
              <a:spcBef>
                <a:spcPts val="0"/>
              </a:spcBef>
              <a:spcAft>
                <a:spcPts val="0"/>
              </a:spcAft>
              <a:buClr>
                <a:srgbClr val="000000"/>
              </a:buClr>
              <a:buSzPts val="1400"/>
              <a:buFont typeface="Arial"/>
              <a:buNone/>
            </a:pPr>
            <a:r>
              <a:t/>
            </a:r>
            <a:endParaRPr sz="1400">
              <a:solidFill>
                <a:schemeClr val="accent1"/>
              </a:solidFill>
              <a:latin typeface="Calibri"/>
              <a:ea typeface="Calibri"/>
              <a:cs typeface="Calibri"/>
              <a:sym typeface="Calibri"/>
            </a:endParaRPr>
          </a:p>
        </p:txBody>
      </p:sp>
      <p:pic>
        <p:nvPicPr>
          <p:cNvPr id="287" name="Google Shape;287;p14" title="Intro Slide.mp3">
            <a:hlinkClick r:id="rId3"/>
          </p:cNvPr>
          <p:cNvPicPr preferRelativeResize="0"/>
          <p:nvPr/>
        </p:nvPicPr>
        <p:blipFill>
          <a:blip r:embed="rId4">
            <a:alphaModFix/>
          </a:blip>
          <a:stretch>
            <a:fillRect/>
          </a:stretch>
        </p:blipFill>
        <p:spPr>
          <a:xfrm>
            <a:off x="0" y="4686300"/>
            <a:ext cx="457200" cy="457200"/>
          </a:xfrm>
          <a:prstGeom prst="rect">
            <a:avLst/>
          </a:prstGeom>
          <a:noFill/>
          <a:ln>
            <a:noFill/>
          </a:ln>
        </p:spPr>
      </p:pic>
      <p:pic>
        <p:nvPicPr>
          <p:cNvPr id="288" name="Google Shape;288;p14"/>
          <p:cNvPicPr preferRelativeResize="0"/>
          <p:nvPr/>
        </p:nvPicPr>
        <p:blipFill>
          <a:blip r:embed="rId5">
            <a:alphaModFix/>
          </a:blip>
          <a:stretch>
            <a:fillRect/>
          </a:stretch>
        </p:blipFill>
        <p:spPr>
          <a:xfrm>
            <a:off x="6233475" y="1124800"/>
            <a:ext cx="1905125" cy="190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2400"/>
              <a:buFont typeface="Calibri"/>
              <a:buNone/>
            </a:pPr>
            <a:r>
              <a:rPr lang="en" sz="2000">
                <a:solidFill>
                  <a:schemeClr val="accent1"/>
                </a:solidFill>
              </a:rPr>
              <a:t>Counter Trafficking Data Collaborative and World Bank</a:t>
            </a:r>
            <a:endParaRPr sz="2000">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294" name="Google Shape;294;p15"/>
          <p:cNvSpPr txBox="1"/>
          <p:nvPr>
            <p:ph idx="1" type="body"/>
          </p:nvPr>
        </p:nvSpPr>
        <p:spPr>
          <a:xfrm>
            <a:off x="1303800" y="959975"/>
            <a:ext cx="7030500" cy="3894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Clr>
                <a:schemeClr val="accent1"/>
              </a:buClr>
              <a:buSzPts val="1300"/>
              <a:buFont typeface="Roboto Slab"/>
              <a:buChar char="➢"/>
            </a:pPr>
            <a:r>
              <a:rPr lang="en">
                <a:solidFill>
                  <a:schemeClr val="accent1"/>
                </a:solidFill>
                <a:latin typeface="Roboto Slab"/>
                <a:ea typeface="Roboto Slab"/>
                <a:cs typeface="Roboto Slab"/>
                <a:sym typeface="Roboto Slab"/>
              </a:rPr>
              <a:t>Main Source through Kaggle : CTDC </a:t>
            </a:r>
            <a:br>
              <a:rPr lang="en">
                <a:solidFill>
                  <a:schemeClr val="accent1"/>
                </a:solidFill>
                <a:latin typeface="Roboto Slab"/>
                <a:ea typeface="Roboto Slab"/>
                <a:cs typeface="Roboto Slab"/>
                <a:sym typeface="Roboto Slab"/>
              </a:rPr>
            </a:br>
            <a:r>
              <a:rPr lang="en">
                <a:solidFill>
                  <a:schemeClr val="accent1"/>
                </a:solidFill>
                <a:latin typeface="Roboto Slab"/>
                <a:ea typeface="Roboto Slab"/>
                <a:cs typeface="Roboto Slab"/>
                <a:sym typeface="Roboto Slab"/>
              </a:rPr>
              <a:t>First global data hub on human trafficking</a:t>
            </a:r>
            <a:endParaRPr>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Data contributed from organization around the world</a:t>
            </a:r>
            <a:br>
              <a:rPr lang="en" sz="1300">
                <a:solidFill>
                  <a:schemeClr val="accent1"/>
                </a:solidFill>
                <a:latin typeface="Roboto Slab"/>
                <a:ea typeface="Roboto Slab"/>
                <a:cs typeface="Roboto Slab"/>
                <a:sym typeface="Roboto Slab"/>
              </a:rPr>
            </a:br>
            <a:endParaRPr sz="1300">
              <a:solidFill>
                <a:schemeClr val="accent1"/>
              </a:solidFill>
              <a:latin typeface="Roboto Slab"/>
              <a:ea typeface="Roboto Slab"/>
              <a:cs typeface="Roboto Slab"/>
              <a:sym typeface="Roboto Slab"/>
            </a:endParaRPr>
          </a:p>
          <a:p>
            <a:pPr indent="-311150" lvl="0" marL="457200" rtl="0" algn="l">
              <a:lnSpc>
                <a:spcPct val="150000"/>
              </a:lnSpc>
              <a:spcBef>
                <a:spcPts val="0"/>
              </a:spcBef>
              <a:spcAft>
                <a:spcPts val="0"/>
              </a:spcAft>
              <a:buClr>
                <a:schemeClr val="accent1"/>
              </a:buClr>
              <a:buSzPts val="1300"/>
              <a:buFont typeface="Roboto Slab"/>
              <a:buChar char="➢"/>
            </a:pPr>
            <a:r>
              <a:rPr lang="en">
                <a:solidFill>
                  <a:schemeClr val="accent1"/>
                </a:solidFill>
                <a:latin typeface="Roboto Slab"/>
                <a:ea typeface="Roboto Slab"/>
                <a:cs typeface="Roboto Slab"/>
                <a:sym typeface="Roboto Slab"/>
              </a:rPr>
              <a:t>DataBank World Bank </a:t>
            </a:r>
            <a:endParaRPr>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Data on GDP for countries</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Poverty and Equity</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Countries Governance</a:t>
            </a:r>
            <a:br>
              <a:rPr lang="en" sz="1300">
                <a:solidFill>
                  <a:schemeClr val="accent1"/>
                </a:solidFill>
                <a:latin typeface="Roboto Slab"/>
                <a:ea typeface="Roboto Slab"/>
                <a:cs typeface="Roboto Slab"/>
                <a:sym typeface="Roboto Slab"/>
              </a:rPr>
            </a:br>
            <a:endParaRPr sz="1300">
              <a:solidFill>
                <a:schemeClr val="accent1"/>
              </a:solidFill>
              <a:latin typeface="Roboto Slab"/>
              <a:ea typeface="Roboto Slab"/>
              <a:cs typeface="Roboto Slab"/>
              <a:sym typeface="Roboto Slab"/>
            </a:endParaRPr>
          </a:p>
          <a:p>
            <a:pPr indent="-311150" lvl="0" marL="457200" rtl="0" algn="l">
              <a:lnSpc>
                <a:spcPct val="150000"/>
              </a:lnSpc>
              <a:spcBef>
                <a:spcPts val="0"/>
              </a:spcBef>
              <a:spcAft>
                <a:spcPts val="0"/>
              </a:spcAft>
              <a:buClr>
                <a:schemeClr val="accent1"/>
              </a:buClr>
              <a:buSzPts val="1300"/>
              <a:buFont typeface="Roboto Slab"/>
              <a:buChar char="➢"/>
            </a:pPr>
            <a:r>
              <a:rPr lang="en">
                <a:solidFill>
                  <a:schemeClr val="accent1"/>
                </a:solidFill>
                <a:latin typeface="Roboto Slab"/>
                <a:ea typeface="Roboto Slab"/>
                <a:cs typeface="Roboto Slab"/>
                <a:sym typeface="Roboto Slab"/>
              </a:rPr>
              <a:t>World Population Review</a:t>
            </a:r>
            <a:endParaRPr sz="1300">
              <a:solidFill>
                <a:schemeClr val="accent1"/>
              </a:solidFill>
              <a:latin typeface="Roboto Slab"/>
              <a:ea typeface="Roboto Slab"/>
              <a:cs typeface="Roboto Slab"/>
              <a:sym typeface="Roboto Slab"/>
            </a:endParaRPr>
          </a:p>
          <a:p>
            <a:pPr indent="-311150" lvl="1" marL="914400" rtl="0" algn="l">
              <a:lnSpc>
                <a:spcPct val="150000"/>
              </a:lnSpc>
              <a:spcBef>
                <a:spcPts val="0"/>
              </a:spcBef>
              <a:spcAft>
                <a:spcPts val="0"/>
              </a:spcAft>
              <a:buClr>
                <a:schemeClr val="accent1"/>
              </a:buClr>
              <a:buSzPts val="1300"/>
              <a:buFont typeface="Roboto Slab"/>
              <a:buChar char="○"/>
            </a:pPr>
            <a:r>
              <a:rPr lang="en" sz="1300">
                <a:solidFill>
                  <a:schemeClr val="accent1"/>
                </a:solidFill>
                <a:latin typeface="Roboto Slab"/>
                <a:ea typeface="Roboto Slab"/>
                <a:cs typeface="Roboto Slab"/>
                <a:sym typeface="Roboto Slab"/>
              </a:rPr>
              <a:t>Population Density</a:t>
            </a:r>
            <a:endParaRPr sz="1300">
              <a:solidFill>
                <a:schemeClr val="accent1"/>
              </a:solidFill>
              <a:latin typeface="Roboto Slab"/>
              <a:ea typeface="Roboto Slab"/>
              <a:cs typeface="Roboto Slab"/>
              <a:sym typeface="Roboto Slab"/>
            </a:endParaRPr>
          </a:p>
          <a:p>
            <a:pPr indent="0" lvl="0" marL="0" rtl="0" algn="l">
              <a:lnSpc>
                <a:spcPct val="150000"/>
              </a:lnSpc>
              <a:spcBef>
                <a:spcPts val="0"/>
              </a:spcBef>
              <a:spcAft>
                <a:spcPts val="1600"/>
              </a:spcAft>
              <a:buNone/>
            </a:pPr>
            <a:r>
              <a:t/>
            </a:r>
            <a:endParaRPr sz="1200">
              <a:solidFill>
                <a:schemeClr val="accent1"/>
              </a:solidFill>
              <a:latin typeface="Roboto Slab"/>
              <a:ea typeface="Roboto Slab"/>
              <a:cs typeface="Roboto Slab"/>
              <a:sym typeface="Roboto Slab"/>
            </a:endParaRPr>
          </a:p>
        </p:txBody>
      </p:sp>
      <p:pic>
        <p:nvPicPr>
          <p:cNvPr id="295" name="Google Shape;295;p15" title="Whereandhow.mp3">
            <a:hlinkClick r:id="rId3"/>
          </p:cNvPr>
          <p:cNvPicPr preferRelativeResize="0"/>
          <p:nvPr/>
        </p:nvPicPr>
        <p:blipFill>
          <a:blip r:embed="rId4">
            <a:alphaModFix/>
          </a:blip>
          <a:stretch>
            <a:fillRect/>
          </a:stretch>
        </p:blipFill>
        <p:spPr>
          <a:xfrm>
            <a:off x="0" y="468630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313200" y="141375"/>
            <a:ext cx="3561600" cy="5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Data Cleanup &amp; Exploration</a:t>
            </a:r>
            <a:endParaRPr sz="2000">
              <a:solidFill>
                <a:schemeClr val="accent1"/>
              </a:solidFill>
            </a:endParaRPr>
          </a:p>
        </p:txBody>
      </p:sp>
      <p:pic>
        <p:nvPicPr>
          <p:cNvPr id="301" name="Google Shape;301;p16"/>
          <p:cNvPicPr preferRelativeResize="0"/>
          <p:nvPr/>
        </p:nvPicPr>
        <p:blipFill>
          <a:blip r:embed="rId3">
            <a:alphaModFix/>
          </a:blip>
          <a:stretch>
            <a:fillRect/>
          </a:stretch>
        </p:blipFill>
        <p:spPr>
          <a:xfrm>
            <a:off x="1879600" y="614325"/>
            <a:ext cx="5189701" cy="4362350"/>
          </a:xfrm>
          <a:prstGeom prst="rect">
            <a:avLst/>
          </a:prstGeom>
          <a:noFill/>
          <a:ln>
            <a:noFill/>
          </a:ln>
        </p:spPr>
      </p:pic>
      <p:pic>
        <p:nvPicPr>
          <p:cNvPr id="302" name="Google Shape;302;p16"/>
          <p:cNvPicPr preferRelativeResize="0"/>
          <p:nvPr/>
        </p:nvPicPr>
        <p:blipFill>
          <a:blip r:embed="rId4">
            <a:alphaModFix/>
          </a:blip>
          <a:stretch>
            <a:fillRect/>
          </a:stretch>
        </p:blipFill>
        <p:spPr>
          <a:xfrm>
            <a:off x="7218300" y="4299725"/>
            <a:ext cx="1665175" cy="573375"/>
          </a:xfrm>
          <a:prstGeom prst="rect">
            <a:avLst/>
          </a:prstGeom>
          <a:noFill/>
          <a:ln>
            <a:noFill/>
          </a:ln>
        </p:spPr>
      </p:pic>
      <p:sp>
        <p:nvSpPr>
          <p:cNvPr id="303" name="Google Shape;303;p16"/>
          <p:cNvSpPr txBox="1"/>
          <p:nvPr/>
        </p:nvSpPr>
        <p:spPr>
          <a:xfrm>
            <a:off x="7357438" y="4020450"/>
            <a:ext cx="15393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Roboto Slab"/>
                <a:ea typeface="Roboto Slab"/>
                <a:cs typeface="Roboto Slab"/>
                <a:sym typeface="Roboto Slab"/>
              </a:rPr>
              <a:t>Unknown Data</a:t>
            </a:r>
            <a:endParaRPr b="1" sz="1300">
              <a:solidFill>
                <a:schemeClr val="accent1"/>
              </a:solidFill>
              <a:latin typeface="Roboto Slab"/>
              <a:ea typeface="Roboto Slab"/>
              <a:cs typeface="Roboto Slab"/>
              <a:sym typeface="Roboto Slab"/>
            </a:endParaRPr>
          </a:p>
        </p:txBody>
      </p:sp>
      <p:pic>
        <p:nvPicPr>
          <p:cNvPr id="304" name="Google Shape;304;p16" title="Mara Project (online-audio-converter.com).mp3">
            <a:hlinkClick r:id="rId5"/>
          </p:cNvPr>
          <p:cNvPicPr preferRelativeResize="0"/>
          <p:nvPr/>
        </p:nvPicPr>
        <p:blipFill>
          <a:blip r:embed="rId6">
            <a:alphaModFix/>
          </a:blip>
          <a:stretch>
            <a:fillRect/>
          </a:stretch>
        </p:blipFill>
        <p:spPr>
          <a:xfrm>
            <a:off x="1" y="46863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46539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How Do People Become Trafficked?</a:t>
            </a:r>
            <a:endParaRPr sz="2000">
              <a:solidFill>
                <a:schemeClr val="accent1"/>
              </a:solidFill>
            </a:endParaRPr>
          </a:p>
        </p:txBody>
      </p:sp>
      <p:pic>
        <p:nvPicPr>
          <p:cNvPr id="310" name="Google Shape;310;p17"/>
          <p:cNvPicPr preferRelativeResize="0"/>
          <p:nvPr/>
        </p:nvPicPr>
        <p:blipFill>
          <a:blip r:embed="rId3">
            <a:alphaModFix/>
          </a:blip>
          <a:stretch>
            <a:fillRect/>
          </a:stretch>
        </p:blipFill>
        <p:spPr>
          <a:xfrm>
            <a:off x="1405225" y="1344500"/>
            <a:ext cx="4829850" cy="3001375"/>
          </a:xfrm>
          <a:prstGeom prst="rect">
            <a:avLst/>
          </a:prstGeom>
          <a:noFill/>
          <a:ln>
            <a:noFill/>
          </a:ln>
        </p:spPr>
      </p:pic>
      <p:sp>
        <p:nvSpPr>
          <p:cNvPr id="311" name="Google Shape;311;p17"/>
          <p:cNvSpPr txBox="1"/>
          <p:nvPr/>
        </p:nvSpPr>
        <p:spPr>
          <a:xfrm>
            <a:off x="5853975" y="3084925"/>
            <a:ext cx="2538300" cy="497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Slab"/>
                <a:ea typeface="Roboto Slab"/>
                <a:cs typeface="Roboto Slab"/>
                <a:sym typeface="Roboto Slab"/>
              </a:rPr>
              <a:t>Recruiter relation varies based on age group</a:t>
            </a:r>
            <a:endParaRPr b="1" sz="1300">
              <a:solidFill>
                <a:schemeClr val="accent1"/>
              </a:solidFill>
              <a:latin typeface="Roboto Slab"/>
              <a:ea typeface="Roboto Slab"/>
              <a:cs typeface="Roboto Slab"/>
              <a:sym typeface="Roboto Slab"/>
            </a:endParaRPr>
          </a:p>
        </p:txBody>
      </p:sp>
      <p:pic>
        <p:nvPicPr>
          <p:cNvPr id="312" name="Google Shape;312;p17" title="How do ppl get trafficked.mp3">
            <a:hlinkClick r:id="rId4"/>
          </p:cNvPr>
          <p:cNvPicPr preferRelativeResize="0"/>
          <p:nvPr/>
        </p:nvPicPr>
        <p:blipFill>
          <a:blip r:embed="rId5">
            <a:alphaModFix/>
          </a:blip>
          <a:stretch>
            <a:fillRect/>
          </a:stretch>
        </p:blipFill>
        <p:spPr>
          <a:xfrm>
            <a:off x="0" y="4730725"/>
            <a:ext cx="412775" cy="41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What Keeps Them Trapped?</a:t>
            </a:r>
            <a:endParaRPr sz="2000">
              <a:solidFill>
                <a:schemeClr val="accent1"/>
              </a:solidFill>
            </a:endParaRPr>
          </a:p>
        </p:txBody>
      </p:sp>
      <p:pic>
        <p:nvPicPr>
          <p:cNvPr id="318" name="Google Shape;318;p18"/>
          <p:cNvPicPr preferRelativeResize="0"/>
          <p:nvPr/>
        </p:nvPicPr>
        <p:blipFill>
          <a:blip r:embed="rId3">
            <a:alphaModFix/>
          </a:blip>
          <a:stretch>
            <a:fillRect/>
          </a:stretch>
        </p:blipFill>
        <p:spPr>
          <a:xfrm>
            <a:off x="188250" y="1518251"/>
            <a:ext cx="4951100" cy="2945800"/>
          </a:xfrm>
          <a:prstGeom prst="rect">
            <a:avLst/>
          </a:prstGeom>
          <a:noFill/>
          <a:ln>
            <a:noFill/>
          </a:ln>
        </p:spPr>
      </p:pic>
      <p:pic>
        <p:nvPicPr>
          <p:cNvPr id="319" name="Google Shape;319;p18"/>
          <p:cNvPicPr preferRelativeResize="0"/>
          <p:nvPr/>
        </p:nvPicPr>
        <p:blipFill>
          <a:blip r:embed="rId4">
            <a:alphaModFix/>
          </a:blip>
          <a:stretch>
            <a:fillRect/>
          </a:stretch>
        </p:blipFill>
        <p:spPr>
          <a:xfrm>
            <a:off x="5308825" y="1390000"/>
            <a:ext cx="3779951" cy="3556825"/>
          </a:xfrm>
          <a:prstGeom prst="rect">
            <a:avLst/>
          </a:prstGeom>
          <a:noFill/>
          <a:ln>
            <a:noFill/>
          </a:ln>
        </p:spPr>
      </p:pic>
      <p:sp>
        <p:nvSpPr>
          <p:cNvPr id="320" name="Google Shape;320;p18"/>
          <p:cNvSpPr txBox="1"/>
          <p:nvPr/>
        </p:nvSpPr>
        <p:spPr>
          <a:xfrm>
            <a:off x="6608850" y="925725"/>
            <a:ext cx="1518300" cy="386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Slab"/>
                <a:ea typeface="Roboto Slab"/>
                <a:cs typeface="Roboto Slab"/>
                <a:sym typeface="Roboto Slab"/>
              </a:rPr>
              <a:t>Means of Control Code</a:t>
            </a:r>
            <a:endParaRPr b="1" sz="1300">
              <a:solidFill>
                <a:schemeClr val="accent1"/>
              </a:solidFill>
              <a:latin typeface="Roboto Slab"/>
              <a:ea typeface="Roboto Slab"/>
              <a:cs typeface="Roboto Slab"/>
              <a:sym typeface="Roboto Slab"/>
            </a:endParaRPr>
          </a:p>
        </p:txBody>
      </p:sp>
      <p:pic>
        <p:nvPicPr>
          <p:cNvPr id="321" name="Google Shape;321;p18" title="What keeps them trapped.mp3">
            <a:hlinkClick r:id="rId5"/>
          </p:cNvPr>
          <p:cNvPicPr preferRelativeResize="0"/>
          <p:nvPr/>
        </p:nvPicPr>
        <p:blipFill>
          <a:blip r:embed="rId6">
            <a:alphaModFix/>
          </a:blip>
          <a:stretch>
            <a:fillRect/>
          </a:stretch>
        </p:blipFill>
        <p:spPr>
          <a:xfrm>
            <a:off x="0" y="4723795"/>
            <a:ext cx="419700" cy="41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Where are They from?</a:t>
            </a:r>
            <a:endParaRPr sz="2000">
              <a:solidFill>
                <a:schemeClr val="accent1"/>
              </a:solidFill>
            </a:endParaRPr>
          </a:p>
        </p:txBody>
      </p:sp>
      <p:pic>
        <p:nvPicPr>
          <p:cNvPr id="327" name="Google Shape;327;p19"/>
          <p:cNvPicPr preferRelativeResize="0"/>
          <p:nvPr/>
        </p:nvPicPr>
        <p:blipFill>
          <a:blip r:embed="rId3">
            <a:alphaModFix/>
          </a:blip>
          <a:stretch>
            <a:fillRect/>
          </a:stretch>
        </p:blipFill>
        <p:spPr>
          <a:xfrm>
            <a:off x="273864" y="1295200"/>
            <a:ext cx="3913461" cy="2608950"/>
          </a:xfrm>
          <a:prstGeom prst="rect">
            <a:avLst/>
          </a:prstGeom>
          <a:noFill/>
          <a:ln>
            <a:noFill/>
          </a:ln>
        </p:spPr>
      </p:pic>
      <p:pic>
        <p:nvPicPr>
          <p:cNvPr id="328" name="Google Shape;328;p19"/>
          <p:cNvPicPr preferRelativeResize="0"/>
          <p:nvPr/>
        </p:nvPicPr>
        <p:blipFill>
          <a:blip r:embed="rId4">
            <a:alphaModFix/>
          </a:blip>
          <a:stretch>
            <a:fillRect/>
          </a:stretch>
        </p:blipFill>
        <p:spPr>
          <a:xfrm>
            <a:off x="4928875" y="1295200"/>
            <a:ext cx="3959774" cy="3848299"/>
          </a:xfrm>
          <a:prstGeom prst="rect">
            <a:avLst/>
          </a:prstGeom>
          <a:noFill/>
          <a:ln>
            <a:noFill/>
          </a:ln>
        </p:spPr>
      </p:pic>
      <p:pic>
        <p:nvPicPr>
          <p:cNvPr id="329" name="Google Shape;329;p19" title="Peters St SW 9.mp3">
            <a:hlinkClick r:id="rId5"/>
          </p:cNvPr>
          <p:cNvPicPr preferRelativeResize="0"/>
          <p:nvPr/>
        </p:nvPicPr>
        <p:blipFill>
          <a:blip r:embed="rId6">
            <a:alphaModFix/>
          </a:blip>
          <a:stretch>
            <a:fillRect/>
          </a:stretch>
        </p:blipFill>
        <p:spPr>
          <a:xfrm>
            <a:off x="0" y="4760600"/>
            <a:ext cx="382900" cy="382900"/>
          </a:xfrm>
          <a:prstGeom prst="rect">
            <a:avLst/>
          </a:prstGeom>
          <a:noFill/>
          <a:ln>
            <a:noFill/>
          </a:ln>
        </p:spPr>
      </p:pic>
      <p:pic>
        <p:nvPicPr>
          <p:cNvPr id="330" name="Google Shape;330;p19"/>
          <p:cNvPicPr preferRelativeResize="0"/>
          <p:nvPr/>
        </p:nvPicPr>
        <p:blipFill>
          <a:blip r:embed="rId7">
            <a:alphaModFix/>
          </a:blip>
          <a:stretch>
            <a:fillRect/>
          </a:stretch>
        </p:blipFill>
        <p:spPr>
          <a:xfrm>
            <a:off x="893938" y="4249747"/>
            <a:ext cx="2958925" cy="860903"/>
          </a:xfrm>
          <a:prstGeom prst="rect">
            <a:avLst/>
          </a:prstGeom>
          <a:noFill/>
          <a:ln>
            <a:noFill/>
          </a:ln>
        </p:spPr>
      </p:pic>
      <p:sp>
        <p:nvSpPr>
          <p:cNvPr id="331" name="Google Shape;331;p19"/>
          <p:cNvSpPr txBox="1"/>
          <p:nvPr/>
        </p:nvSpPr>
        <p:spPr>
          <a:xfrm>
            <a:off x="1104238" y="3812200"/>
            <a:ext cx="2538300" cy="49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accent1"/>
                </a:solidFill>
                <a:latin typeface="Roboto Slab"/>
                <a:ea typeface="Roboto Slab"/>
                <a:cs typeface="Roboto Slab"/>
                <a:sym typeface="Roboto Slab"/>
              </a:rPr>
              <a:t>Top 5 Citizenship Countries</a:t>
            </a:r>
            <a:endParaRPr b="1" sz="1300" u="sng">
              <a:solidFill>
                <a:schemeClr val="accent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0"/>
          <p:cNvPicPr preferRelativeResize="0"/>
          <p:nvPr/>
        </p:nvPicPr>
        <p:blipFill>
          <a:blip r:embed="rId3">
            <a:alphaModFix/>
          </a:blip>
          <a:stretch>
            <a:fillRect/>
          </a:stretch>
        </p:blipFill>
        <p:spPr>
          <a:xfrm>
            <a:off x="511925" y="1321950"/>
            <a:ext cx="3824200" cy="2549450"/>
          </a:xfrm>
          <a:prstGeom prst="rect">
            <a:avLst/>
          </a:prstGeom>
          <a:noFill/>
          <a:ln>
            <a:noFill/>
          </a:ln>
        </p:spPr>
      </p:pic>
      <p:pic>
        <p:nvPicPr>
          <p:cNvPr id="337" name="Google Shape;337;p20"/>
          <p:cNvPicPr preferRelativeResize="0"/>
          <p:nvPr/>
        </p:nvPicPr>
        <p:blipFill>
          <a:blip r:embed="rId4">
            <a:alphaModFix/>
          </a:blip>
          <a:stretch>
            <a:fillRect/>
          </a:stretch>
        </p:blipFill>
        <p:spPr>
          <a:xfrm>
            <a:off x="4714400" y="771550"/>
            <a:ext cx="3849337" cy="4264850"/>
          </a:xfrm>
          <a:prstGeom prst="rect">
            <a:avLst/>
          </a:prstGeom>
          <a:noFill/>
          <a:ln>
            <a:noFill/>
          </a:ln>
        </p:spPr>
      </p:pic>
      <p:pic>
        <p:nvPicPr>
          <p:cNvPr id="338" name="Google Shape;338;p20"/>
          <p:cNvPicPr preferRelativeResize="0"/>
          <p:nvPr/>
        </p:nvPicPr>
        <p:blipFill>
          <a:blip r:embed="rId5">
            <a:alphaModFix/>
          </a:blip>
          <a:stretch>
            <a:fillRect/>
          </a:stretch>
        </p:blipFill>
        <p:spPr>
          <a:xfrm>
            <a:off x="1202475" y="4297700"/>
            <a:ext cx="2341836" cy="738700"/>
          </a:xfrm>
          <a:prstGeom prst="rect">
            <a:avLst/>
          </a:prstGeom>
          <a:noFill/>
          <a:ln>
            <a:noFill/>
          </a:ln>
        </p:spPr>
      </p:pic>
      <p:sp>
        <p:nvSpPr>
          <p:cNvPr id="339" name="Google Shape;339;p20"/>
          <p:cNvSpPr txBox="1"/>
          <p:nvPr/>
        </p:nvSpPr>
        <p:spPr>
          <a:xfrm>
            <a:off x="1104238" y="3871400"/>
            <a:ext cx="2538300" cy="49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accent1"/>
                </a:solidFill>
                <a:latin typeface="Roboto Slab"/>
                <a:ea typeface="Roboto Slab"/>
                <a:cs typeface="Roboto Slab"/>
                <a:sym typeface="Roboto Slab"/>
              </a:rPr>
              <a:t>Top 5 Exploitation Countries</a:t>
            </a:r>
            <a:endParaRPr b="1" sz="1300" u="sng">
              <a:solidFill>
                <a:schemeClr val="accent1"/>
              </a:solidFill>
              <a:latin typeface="Roboto Slab"/>
              <a:ea typeface="Roboto Slab"/>
              <a:cs typeface="Roboto Slab"/>
              <a:sym typeface="Roboto Slab"/>
            </a:endParaRPr>
          </a:p>
        </p:txBody>
      </p:sp>
      <p:pic>
        <p:nvPicPr>
          <p:cNvPr id="340" name="Google Shape;340;p20" title="Peters St SW 11.mp3">
            <a:hlinkClick r:id="rId6"/>
          </p:cNvPr>
          <p:cNvPicPr preferRelativeResize="0"/>
          <p:nvPr/>
        </p:nvPicPr>
        <p:blipFill>
          <a:blip r:embed="rId7">
            <a:alphaModFix/>
          </a:blip>
          <a:stretch>
            <a:fillRect/>
          </a:stretch>
        </p:blipFill>
        <p:spPr>
          <a:xfrm>
            <a:off x="0" y="4849725"/>
            <a:ext cx="293775" cy="293775"/>
          </a:xfrm>
          <a:prstGeom prst="rect">
            <a:avLst/>
          </a:prstGeom>
          <a:noFill/>
          <a:ln>
            <a:noFill/>
          </a:ln>
        </p:spPr>
      </p:pic>
      <p:sp>
        <p:nvSpPr>
          <p:cNvPr id="341" name="Google Shape;341;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Where do They End Up?</a:t>
            </a:r>
            <a:endParaRPr sz="20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1"/>
          <p:cNvSpPr txBox="1"/>
          <p:nvPr>
            <p:ph type="title"/>
          </p:nvPr>
        </p:nvSpPr>
        <p:spPr>
          <a:xfrm>
            <a:off x="184600" y="141375"/>
            <a:ext cx="8681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What are the Source &amp; Destination Countries for Human Trafficking?</a:t>
            </a:r>
            <a:endParaRPr sz="2000">
              <a:solidFill>
                <a:schemeClr val="accent1"/>
              </a:solidFill>
            </a:endParaRPr>
          </a:p>
        </p:txBody>
      </p:sp>
      <p:pic>
        <p:nvPicPr>
          <p:cNvPr id="347" name="Google Shape;347;p21"/>
          <p:cNvPicPr preferRelativeResize="0"/>
          <p:nvPr/>
        </p:nvPicPr>
        <p:blipFill>
          <a:blip r:embed="rId3">
            <a:alphaModFix/>
          </a:blip>
          <a:stretch>
            <a:fillRect/>
          </a:stretch>
        </p:blipFill>
        <p:spPr>
          <a:xfrm>
            <a:off x="4214925" y="560788"/>
            <a:ext cx="4799176" cy="2222625"/>
          </a:xfrm>
          <a:prstGeom prst="rect">
            <a:avLst/>
          </a:prstGeom>
          <a:noFill/>
          <a:ln>
            <a:noFill/>
          </a:ln>
        </p:spPr>
      </p:pic>
      <p:pic>
        <p:nvPicPr>
          <p:cNvPr id="348" name="Google Shape;348;p21"/>
          <p:cNvPicPr preferRelativeResize="0"/>
          <p:nvPr/>
        </p:nvPicPr>
        <p:blipFill>
          <a:blip r:embed="rId4">
            <a:alphaModFix/>
          </a:blip>
          <a:stretch>
            <a:fillRect/>
          </a:stretch>
        </p:blipFill>
        <p:spPr>
          <a:xfrm>
            <a:off x="4214925" y="2900025"/>
            <a:ext cx="4799176" cy="2222617"/>
          </a:xfrm>
          <a:prstGeom prst="rect">
            <a:avLst/>
          </a:prstGeom>
          <a:noFill/>
          <a:ln>
            <a:noFill/>
          </a:ln>
        </p:spPr>
      </p:pic>
      <p:pic>
        <p:nvPicPr>
          <p:cNvPr id="349" name="Google Shape;349;p21"/>
          <p:cNvPicPr preferRelativeResize="0"/>
          <p:nvPr/>
        </p:nvPicPr>
        <p:blipFill>
          <a:blip r:embed="rId5">
            <a:alphaModFix/>
          </a:blip>
          <a:stretch>
            <a:fillRect/>
          </a:stretch>
        </p:blipFill>
        <p:spPr>
          <a:xfrm>
            <a:off x="184612" y="794787"/>
            <a:ext cx="2736425" cy="1824275"/>
          </a:xfrm>
          <a:prstGeom prst="rect">
            <a:avLst/>
          </a:prstGeom>
          <a:noFill/>
          <a:ln>
            <a:noFill/>
          </a:ln>
        </p:spPr>
      </p:pic>
      <p:pic>
        <p:nvPicPr>
          <p:cNvPr id="350" name="Google Shape;350;p21"/>
          <p:cNvPicPr preferRelativeResize="0"/>
          <p:nvPr/>
        </p:nvPicPr>
        <p:blipFill>
          <a:blip r:embed="rId6">
            <a:alphaModFix/>
          </a:blip>
          <a:stretch>
            <a:fillRect/>
          </a:stretch>
        </p:blipFill>
        <p:spPr>
          <a:xfrm>
            <a:off x="184600" y="2949825"/>
            <a:ext cx="2797525" cy="1865025"/>
          </a:xfrm>
          <a:prstGeom prst="rect">
            <a:avLst/>
          </a:prstGeom>
          <a:noFill/>
          <a:ln>
            <a:noFill/>
          </a:ln>
        </p:spPr>
      </p:pic>
      <p:sp>
        <p:nvSpPr>
          <p:cNvPr id="351" name="Google Shape;351;p21"/>
          <p:cNvSpPr/>
          <p:nvPr/>
        </p:nvSpPr>
        <p:spPr>
          <a:xfrm>
            <a:off x="3032943" y="1471200"/>
            <a:ext cx="1070100" cy="298200"/>
          </a:xfrm>
          <a:prstGeom prst="rightArrow">
            <a:avLst>
              <a:gd fmla="val 50000" name="adj1"/>
              <a:gd fmla="val 50000" name="adj2"/>
            </a:avLst>
          </a:prstGeom>
          <a:solidFill>
            <a:srgbClr val="138D75"/>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031754" y="3446079"/>
            <a:ext cx="1070100" cy="298200"/>
          </a:xfrm>
          <a:prstGeom prst="rightArrow">
            <a:avLst>
              <a:gd fmla="val 50000" name="adj1"/>
              <a:gd fmla="val 50000" name="adj2"/>
            </a:avLst>
          </a:prstGeom>
          <a:solidFill>
            <a:srgbClr val="D4AC0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21" title="New Recording 14 (online-audio-converter.com).mp3">
            <a:hlinkClick r:id="rId7"/>
          </p:cNvPr>
          <p:cNvPicPr preferRelativeResize="0"/>
          <p:nvPr/>
        </p:nvPicPr>
        <p:blipFill>
          <a:blip r:embed="rId8">
            <a:alphaModFix/>
          </a:blip>
          <a:stretch>
            <a:fillRect/>
          </a:stretch>
        </p:blipFill>
        <p:spPr>
          <a:xfrm>
            <a:off x="0" y="468630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